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95" r:id="rId1"/>
    <p:sldMasterId id="2147483911" r:id="rId2"/>
  </p:sldMasterIdLst>
  <p:notesMasterIdLst>
    <p:notesMasterId r:id="rId40"/>
  </p:notesMasterIdLst>
  <p:sldIdLst>
    <p:sldId id="256" r:id="rId3"/>
    <p:sldId id="460" r:id="rId4"/>
    <p:sldId id="464" r:id="rId5"/>
    <p:sldId id="259" r:id="rId6"/>
    <p:sldId id="266" r:id="rId7"/>
    <p:sldId id="260" r:id="rId8"/>
    <p:sldId id="451" r:id="rId9"/>
    <p:sldId id="276" r:id="rId10"/>
    <p:sldId id="285" r:id="rId11"/>
    <p:sldId id="261" r:id="rId12"/>
    <p:sldId id="282" r:id="rId13"/>
    <p:sldId id="262" r:id="rId14"/>
    <p:sldId id="283" r:id="rId15"/>
    <p:sldId id="263" r:id="rId16"/>
    <p:sldId id="466" r:id="rId17"/>
    <p:sldId id="472" r:id="rId18"/>
    <p:sldId id="280" r:id="rId19"/>
    <p:sldId id="446" r:id="rId20"/>
    <p:sldId id="257" r:id="rId21"/>
    <p:sldId id="315" r:id="rId22"/>
    <p:sldId id="267" r:id="rId23"/>
    <p:sldId id="316" r:id="rId24"/>
    <p:sldId id="449" r:id="rId25"/>
    <p:sldId id="447" r:id="rId26"/>
    <p:sldId id="448" r:id="rId27"/>
    <p:sldId id="273" r:id="rId28"/>
    <p:sldId id="274" r:id="rId29"/>
    <p:sldId id="456" r:id="rId30"/>
    <p:sldId id="455" r:id="rId31"/>
    <p:sldId id="458" r:id="rId32"/>
    <p:sldId id="457" r:id="rId33"/>
    <p:sldId id="459" r:id="rId34"/>
    <p:sldId id="453" r:id="rId35"/>
    <p:sldId id="318" r:id="rId36"/>
    <p:sldId id="454" r:id="rId37"/>
    <p:sldId id="445" r:id="rId38"/>
    <p:sldId id="45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54FF"/>
    <a:srgbClr val="002164"/>
    <a:srgbClr val="284B87"/>
    <a:srgbClr val="FF9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49"/>
    <p:restoredTop sz="85899" autoAdjust="0"/>
  </p:normalViewPr>
  <p:slideViewPr>
    <p:cSldViewPr snapToGrid="0" snapToObjects="1">
      <p:cViewPr varScale="1">
        <p:scale>
          <a:sx n="96" d="100"/>
          <a:sy n="96" d="100"/>
        </p:scale>
        <p:origin x="448"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384"/>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8/21/22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130252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E809C1-13D7-E64B-8A80-C7E1DC9062D9}"/>
              </a:ext>
            </a:extLst>
          </p:cNvPr>
          <p:cNvSpPr>
            <a:spLocks noGrp="1" noChangeArrowheads="1"/>
          </p:cNvSpPr>
          <p:nvPr>
            <p:ph type="sldNum" sz="quarter" idx="5"/>
          </p:nvPr>
        </p:nvSpPr>
        <p:spPr>
          <a:ln/>
        </p:spPr>
        <p:txBody>
          <a:bodyPr/>
          <a:lstStyle/>
          <a:p>
            <a:fld id="{B4FEB9DA-CB71-C844-B25B-97E81B51725C}" type="slidenum">
              <a:rPr lang="he-IL" altLang="en-US"/>
              <a:pPr/>
              <a:t>22</a:t>
            </a:fld>
            <a:endParaRPr lang="fr-FR" altLang="en-US"/>
          </a:p>
        </p:txBody>
      </p:sp>
      <p:sp>
        <p:nvSpPr>
          <p:cNvPr id="74754" name="Rectangle 2">
            <a:extLst>
              <a:ext uri="{FF2B5EF4-FFF2-40B4-BE49-F238E27FC236}">
                <a16:creationId xmlns:a16="http://schemas.microsoft.com/office/drawing/2014/main" id="{59E1972C-35EC-A443-92F6-9BE4F724994A}"/>
              </a:ext>
            </a:extLst>
          </p:cNvPr>
          <p:cNvSpPr>
            <a:spLocks noGrp="1" noRot="1" noChangeAspect="1" noChangeArrowheads="1" noTextEdit="1"/>
          </p:cNvSpPr>
          <p:nvPr>
            <p:ph type="sldImg"/>
          </p:nvPr>
        </p:nvSpPr>
        <p:spPr>
          <a:xfrm>
            <a:off x="90488" y="744538"/>
            <a:ext cx="6616700" cy="3722687"/>
          </a:xfrm>
          <a:ln/>
        </p:spPr>
      </p:sp>
      <p:sp>
        <p:nvSpPr>
          <p:cNvPr id="74755" name="Rectangle 3">
            <a:extLst>
              <a:ext uri="{FF2B5EF4-FFF2-40B4-BE49-F238E27FC236}">
                <a16:creationId xmlns:a16="http://schemas.microsoft.com/office/drawing/2014/main" id="{CC7E8563-3ED6-A946-A1FF-6DFE0FC145B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408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BA748A-40B2-429E-8D48-279FD899BE97}" type="slidenum">
              <a:rPr lang="en-US" smtClean="0"/>
              <a:pPr/>
              <a:t>24</a:t>
            </a:fld>
            <a:endParaRPr lang="en-US"/>
          </a:p>
        </p:txBody>
      </p:sp>
    </p:spTree>
    <p:extLst>
      <p:ext uri="{BB962C8B-B14F-4D97-AF65-F5344CB8AC3E}">
        <p14:creationId xmlns:p14="http://schemas.microsoft.com/office/powerpoint/2010/main" val="262211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30</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0762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CF7E-FB46-3B48-B977-64FFA50F7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74168-492A-8C45-A7AE-721DFF49F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06FD6F69-1A67-374A-B49A-C20D80692088}"/>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Tree>
    <p:extLst>
      <p:ext uri="{BB962C8B-B14F-4D97-AF65-F5344CB8AC3E}">
        <p14:creationId xmlns:p14="http://schemas.microsoft.com/office/powerpoint/2010/main" val="113470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3EB6-81CC-0F4B-B6B9-719D277A4B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C89C8-F198-704C-9C87-3C64FBB718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B2A61-B83E-6E41-918C-532420647DF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7F5303-AE18-8D45-B279-836E338685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ABEA-224B-EF4C-A3FD-998E916FEE5D}"/>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5FFC7BDD-03F2-0F43-87E7-F3597840C737}"/>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6665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99B44-FF35-0E4B-8943-9706120AA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E3A414-E73A-2B45-AEF6-3D9856E160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D9A0C-1C2C-7444-A55C-3953C420C4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1B875FF-65D2-F24C-A4D0-830418E571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924567-15FA-C64F-8B2F-CD4E1CC5AC0C}"/>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532A4376-4B70-3740-8257-39EFD2D5738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8168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733" y="1052876"/>
            <a:ext cx="11123271"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1039790"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21 August 2022</a:t>
            </a:fld>
            <a:endParaRPr lang="en-US" dirty="0"/>
          </a:p>
        </p:txBody>
      </p:sp>
      <p:pic>
        <p:nvPicPr>
          <p:cNvPr id="6" name="Picture 5">
            <a:extLst>
              <a:ext uri="{FF2B5EF4-FFF2-40B4-BE49-F238E27FC236}">
                <a16:creationId xmlns:a16="http://schemas.microsoft.com/office/drawing/2014/main" id="{562AD140-8186-DC46-862C-B7C1C1DE4AC2}"/>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4025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1F76-998F-3A47-8839-D7A4C07354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94EA5-BBEA-7345-AFAA-5F19855C7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5B30F3-764B-7443-BD9E-B13FD8821F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188714-FB61-D840-9B99-BCE407A69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A35A3-7B56-AE4B-8F7B-B5F36E42D787}"/>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221030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6AD-0526-134D-9EA2-50048B4FD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FC9A6-4051-F849-9AA5-08462F4F57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34FE6-C6E0-0A45-A74C-352977AE646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789703-58D0-014B-8F09-94313E131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AA52-4BF2-EC48-A81F-E4F1DFBBDC67}"/>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284804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30EF-F4E4-AF47-A2DA-BF81F7037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5C8683-5642-D94C-BB37-44368DCB3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AFC18-B983-FE45-A6EC-0D2377F4A1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88D5FD-6B4F-7E44-9287-3D7AC852B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2A450-0012-624E-B022-F917D0E6BDE7}"/>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2885824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CBFB-F96E-CF42-BBB3-953AF76FE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2C055-8EE3-6F46-B904-0DF57BDF8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CF5B9-AACA-4B43-B486-7C33DE64BF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E778D-66F2-0243-B1BA-3C917955BB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CC6CC27-565D-FC43-BB5F-864A74768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B8496-1DC2-4F4E-AE7C-A5345D5FE849}"/>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2863150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6535-315F-FC41-A28C-17CB600950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006DA7-B146-FD4C-8BA0-F018C5409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BD45D-C52A-F54D-9581-2129FD65E9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F55095-DC27-B647-B63C-D95583BA4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EFF56-FF96-B74A-A763-5A4011B8FB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69D8A-E1DF-3D42-9004-32E145C8394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92D6BA3-CC24-BF44-A911-B319E2EA5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15E851-7F1B-4846-BD4F-46B4CC665629}"/>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180826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EC7E-F766-F446-AFB1-62E34ECBD7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80A70E-217F-8C41-A949-294713730B3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BA5E3D6-B075-A942-AEBD-47144F2072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DF8348-CCC6-C64B-952D-F8649A412241}"/>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222331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585D2-C33A-6A44-961D-104A4E1389A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0BA5083-F53C-3F42-ABA2-7E9D3CB617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F506F-F962-8546-BAAF-3A2FE791EE49}"/>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150769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5109-E9F6-4E40-B084-F201F2994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FE277-EE8D-BF4A-B42C-BB51A8F440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CAFF49E7-9290-A247-B57F-C1A8A27F43F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16394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D0E0-E580-7049-B728-F6A763DDE8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837528-0045-1745-9E4B-97B864C35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E29AA-6E0A-8444-A5D4-8BF8C9469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74235-7FB5-A44E-9FBD-8AD1AB4637A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F746BB6-C20C-FD4C-8F64-A31FD95A8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94997-51BB-E043-B98E-394018CBD46A}"/>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393037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65CC-99D8-314D-9796-59EB98C71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8ABC01-8AE4-774B-A250-788334FEA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FC2AA4-8377-CE43-AEE0-915C14728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7CCFA-1952-BA40-A391-5BF1380A435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3ABB9B-43A5-C74C-B179-0DC882697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32883-2B0E-EA40-BC87-FF02D9E001DA}"/>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419345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9C9A-C072-9244-8063-67F995C10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33F80F-6E6B-C844-AC08-E8A63FBBDC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9159D-54B5-8643-A316-840B1A5085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506279-899B-9440-BDC9-7209B62B8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98444-BD70-8B44-BC6F-A76E3DBF156D}"/>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3298252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23CE5-FC35-3A48-90FE-7B1950F30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8CE72A-8D9B-1A47-9F5A-203018B15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BA576-B8C6-C243-9AE0-F9C86654AC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16FDE8-1F7B-A748-BD46-0942972EA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5302B-BA6C-3A4C-8A1B-9979555F372A}"/>
              </a:ext>
            </a:extLst>
          </p:cNvPr>
          <p:cNvSpPr>
            <a:spLocks noGrp="1"/>
          </p:cNvSpPr>
          <p:nvPr>
            <p:ph type="sldNum" sz="quarter" idx="12"/>
          </p:nvPr>
        </p:nvSpPr>
        <p:spPr/>
        <p:txBody>
          <a:bodyPr/>
          <a:lstStyle/>
          <a:p>
            <a:fld id="{E664FE90-C7C6-4546-8F00-EF9898190421}" type="slidenum">
              <a:rPr lang="en-US" smtClean="0"/>
              <a:t>‹#›</a:t>
            </a:fld>
            <a:endParaRPr lang="en-US"/>
          </a:p>
        </p:txBody>
      </p:sp>
    </p:spTree>
    <p:extLst>
      <p:ext uri="{BB962C8B-B14F-4D97-AF65-F5344CB8AC3E}">
        <p14:creationId xmlns:p14="http://schemas.microsoft.com/office/powerpoint/2010/main" val="336024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1B0A-D44D-F041-8759-BD9FB3F27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3CA5B-A313-7A48-B2D4-A898C08B8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EB487F89-6066-D945-92D4-E747F0A4979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7120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F9BB-64A1-B44C-BA9D-BF06D6793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37D79-DA95-AA4F-8A76-A169FDD752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57D7B-8BF6-4F40-8B3F-CDD981926B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A32008-1E24-314E-AEAC-F8FE2CB21FD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E0B1D1-700D-E440-B572-538AC894F9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571A78-9121-894B-9D87-EEB3E1279A44}"/>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5C0D141A-4C9D-2543-94F4-8679BDBC030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12315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0FDB-251D-004D-8388-866AD88E7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39EC1-A882-2343-8A47-EE1308722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F96AE0-7D57-CE45-B1D6-0DB8D9AEDD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FCEF3-C377-4747-9A6B-46EB66042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26FCC-2243-5D46-ABCD-90D306CCF2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4F206-8872-3E44-91AF-3FA076484DF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E73977E-BAA8-F147-84ED-8398131EE5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321DDB2-65E3-8B45-B61B-4213560798D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E84688BF-F61B-BB4E-BD79-613DCBF8B7D9}"/>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13636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464F-510B-5A49-98C0-C1C17CAFAE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FD8F1-EB3D-4146-ABE4-9079F9EE7FE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7C0931E-1E38-7045-AA15-49AB639B5D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8DCC1D-67BB-BF48-883E-568F0394B2C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4D058DE7-82AC-3246-AAFB-63A7C5B7639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20103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31703-7FA5-AB41-AFA8-B2760BADB70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CE6272D-9306-D842-8EC7-DECAEE79E9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F02725-A816-B74B-BAE0-2600DD156B0E}"/>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8EB977F1-39FE-AE46-AC2F-DC033F4D7B7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24101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8514-0189-0743-877F-43AFAD984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DBF8F-83D1-E64F-B329-9FB176711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ACD41-1F0D-E64E-B5C4-B1AF3AB9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79D59-6706-694E-8A04-1B4D3A6BB8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4C232D3-A804-A34B-9147-573DCD3C03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4FEDF-16DA-9647-B8E5-2EB02E2621E0}"/>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2097E33A-BE1A-904E-A2CE-885FEECA08E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56593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20D7-D7FE-FE4A-86A2-86DCC0AA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F8719B-4970-334D-AADC-CC92FF499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CEC96-06EF-F24B-944F-ED8EAFB92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0729D6-C012-E143-9A86-3B23778F5C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E8B0607-A82E-6F4F-8C26-03747E4D62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B2F9A7-E7DF-ED48-ABA1-AE7781CCF1A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532F2287-8FFD-BC40-B796-0B449A7837E4}"/>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34815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tif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E4F57-5AAF-F44E-BD4A-1298EC458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BFC798-413A-5046-9B26-233F65EED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E81C8-AA3C-414E-AE68-654F4C37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EC3A482-8990-5C46-A57E-B4E36D3D9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BEFA47-0688-4C4E-B796-AE6B98D83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06958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2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E4C88-D90E-1F4A-ABAD-9B437180F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4EC31-279B-5646-8CF4-28867CA58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CA904-F81D-0C43-B16E-9B8EC71A9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A34C51A-00F6-874F-87F5-CD40AEA51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AB16D-AD37-5B49-8178-45F110403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FE90-C7C6-4546-8F00-EF9898190421}" type="slidenum">
              <a:rPr lang="en-US" smtClean="0"/>
              <a:t>‹#›</a:t>
            </a:fld>
            <a:endParaRPr lang="en-US"/>
          </a:p>
        </p:txBody>
      </p:sp>
      <p:pic>
        <p:nvPicPr>
          <p:cNvPr id="8" name="Picture 7">
            <a:extLst>
              <a:ext uri="{FF2B5EF4-FFF2-40B4-BE49-F238E27FC236}">
                <a16:creationId xmlns:a16="http://schemas.microsoft.com/office/drawing/2014/main" id="{ACECE591-55AC-2C42-B65C-D2A5E5C01D8C}"/>
              </a:ext>
            </a:extLst>
          </p:cNvPr>
          <p:cNvPicPr>
            <a:picLocks noChangeAspect="1"/>
          </p:cNvPicPr>
          <p:nvPr userDrawn="1"/>
        </p:nvPicPr>
        <p:blipFill>
          <a:blip r:embed="rId13"/>
          <a:stretch>
            <a:fillRect/>
          </a:stretch>
        </p:blipFill>
        <p:spPr>
          <a:xfrm>
            <a:off x="68943" y="238778"/>
            <a:ext cx="769257" cy="476939"/>
          </a:xfrm>
          <a:prstGeom prst="rect">
            <a:avLst/>
          </a:prstGeom>
        </p:spPr>
      </p:pic>
    </p:spTree>
    <p:extLst>
      <p:ext uri="{BB962C8B-B14F-4D97-AF65-F5344CB8AC3E}">
        <p14:creationId xmlns:p14="http://schemas.microsoft.com/office/powerpoint/2010/main" val="1269026576"/>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laymath.org/millennium-proble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0529937" cy="1261158"/>
          </a:xfrm>
        </p:spPr>
        <p:txBody>
          <a:bodyPr>
            <a:normAutofit/>
          </a:bodyPr>
          <a:lstStyle/>
          <a:p>
            <a:r>
              <a:rPr lang="en-US" dirty="0"/>
              <a:t>P, NP, and NP-Complete</a:t>
            </a:r>
            <a:endParaRPr lang="en-US" sz="7200" b="1" dirty="0"/>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Sajedul Talukder</a:t>
            </a:r>
          </a:p>
        </p:txBody>
      </p:sp>
      <p:sp>
        <p:nvSpPr>
          <p:cNvPr id="5" name="Title 1">
            <a:extLst>
              <a:ext uri="{FF2B5EF4-FFF2-40B4-BE49-F238E27FC236}">
                <a16:creationId xmlns:a16="http://schemas.microsoft.com/office/drawing/2014/main" id="{3006FC3C-963C-D144-AC08-B60F95F35F7A}"/>
              </a:ext>
            </a:extLst>
          </p:cNvPr>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4" name="Title 1">
            <a:extLst>
              <a:ext uri="{FF2B5EF4-FFF2-40B4-BE49-F238E27FC236}">
                <a16:creationId xmlns:a16="http://schemas.microsoft.com/office/drawing/2014/main" id="{E6164AE1-1C6D-A7CB-E9EE-D06A16563360}"/>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330 Intro to the Design and Analysis of Algorithms</a:t>
            </a:r>
          </a:p>
        </p:txBody>
      </p:sp>
    </p:spTree>
    <p:extLst>
      <p:ext uri="{BB962C8B-B14F-4D97-AF65-F5344CB8AC3E}">
        <p14:creationId xmlns:p14="http://schemas.microsoft.com/office/powerpoint/2010/main" val="3693237159"/>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Time Reductions</a:t>
            </a:r>
          </a:p>
        </p:txBody>
      </p:sp>
      <p:sp>
        <p:nvSpPr>
          <p:cNvPr id="3" name="Content Placeholder 2"/>
          <p:cNvSpPr>
            <a:spLocks noGrp="1"/>
          </p:cNvSpPr>
          <p:nvPr>
            <p:ph idx="1"/>
          </p:nvPr>
        </p:nvSpPr>
        <p:spPr/>
        <p:txBody>
          <a:bodyPr>
            <a:normAutofit/>
          </a:bodyPr>
          <a:lstStyle/>
          <a:p>
            <a:r>
              <a:rPr lang="en-US" dirty="0"/>
              <a:t>The SAT problem is a circuit, so it is very useful and interesting. Can we write a program to do X? This and many other problems have been studied at length.</a:t>
            </a:r>
          </a:p>
          <a:p>
            <a:r>
              <a:rPr lang="en-US" dirty="0"/>
              <a:t>There are many mappings (called </a:t>
            </a:r>
            <a:r>
              <a:rPr lang="en-US" b="1" dirty="0"/>
              <a:t>reductions</a:t>
            </a:r>
            <a:r>
              <a:rPr lang="en-US" dirty="0"/>
              <a:t>) that have been discovered that map one problem to the other, so if we solve one we can solve the other.</a:t>
            </a:r>
          </a:p>
          <a:p>
            <a:r>
              <a:rPr lang="en-US" dirty="0"/>
              <a:t>Moreover, these mappings are polynomial time mappings.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124"/>
            <a:ext cx="10515600" cy="814318"/>
          </a:xfrm>
        </p:spPr>
        <p:txBody>
          <a:bodyPr/>
          <a:lstStyle/>
          <a:p>
            <a:r>
              <a:rPr lang="en-US" dirty="0"/>
              <a:t>NP-hard</a:t>
            </a:r>
          </a:p>
        </p:txBody>
      </p:sp>
      <p:sp>
        <p:nvSpPr>
          <p:cNvPr id="3" name="Content Placeholder 2"/>
          <p:cNvSpPr>
            <a:spLocks noGrp="1"/>
          </p:cNvSpPr>
          <p:nvPr>
            <p:ph idx="1"/>
          </p:nvPr>
        </p:nvSpPr>
        <p:spPr>
          <a:xfrm>
            <a:off x="838200" y="1454564"/>
            <a:ext cx="10515600" cy="4351338"/>
          </a:xfrm>
        </p:spPr>
        <p:txBody>
          <a:bodyPr>
            <a:normAutofit lnSpcReduction="10000"/>
          </a:bodyPr>
          <a:lstStyle/>
          <a:p>
            <a:r>
              <a:rPr lang="en-US" dirty="0"/>
              <a:t>What are the hardest problems in NP?</a:t>
            </a:r>
          </a:p>
          <a:p>
            <a:endParaRPr lang="en-US" dirty="0"/>
          </a:p>
          <a:p>
            <a:endParaRPr lang="en-US" dirty="0"/>
          </a:p>
          <a:p>
            <a:r>
              <a:rPr lang="en-US" dirty="0"/>
              <a:t>That notation means that L</a:t>
            </a:r>
            <a:r>
              <a:rPr lang="en-US" baseline="-25000" dirty="0"/>
              <a:t>1</a:t>
            </a:r>
            <a:r>
              <a:rPr lang="en-US" dirty="0"/>
              <a:t> is reducible in polynomial time to L</a:t>
            </a:r>
            <a:r>
              <a:rPr lang="en-US" baseline="-25000" dirty="0"/>
              <a:t>2 </a:t>
            </a:r>
            <a:r>
              <a:rPr lang="en-US" dirty="0"/>
              <a:t>.</a:t>
            </a:r>
          </a:p>
          <a:p>
            <a:r>
              <a:rPr lang="en-US" dirty="0"/>
              <a:t>The less than symbol basically means that the time taken to solve L</a:t>
            </a:r>
            <a:r>
              <a:rPr lang="en-US" baseline="-25000" dirty="0"/>
              <a:t>1 </a:t>
            </a:r>
            <a:r>
              <a:rPr lang="en-US" dirty="0"/>
              <a:t>is no worse that a polynomial factor away from the time taken to solve L</a:t>
            </a:r>
            <a:r>
              <a:rPr lang="en-US" baseline="-25000" dirty="0"/>
              <a:t>2</a:t>
            </a:r>
            <a:r>
              <a:rPr lang="en-US" dirty="0"/>
              <a:t>.</a:t>
            </a:r>
          </a:p>
          <a:p>
            <a:endParaRPr lang="en-US" dirty="0"/>
          </a:p>
          <a:p>
            <a:r>
              <a:rPr lang="en-US" dirty="0"/>
              <a:t>A problem (a language) is said to NP-hard if every problem in NP can be poly time reduced to it.</a:t>
            </a:r>
          </a:p>
          <a:p>
            <a:endParaRPr lang="en-US"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523103" y="4171121"/>
            <a:ext cx="6041335" cy="533400"/>
          </a:xfrm>
          <a:prstGeom prst="rect">
            <a:avLst/>
          </a:prstGeom>
        </p:spPr>
      </p:pic>
      <p:pic>
        <p:nvPicPr>
          <p:cNvPr id="5" name="Picture 4">
            <a:extLst>
              <a:ext uri="{FF2B5EF4-FFF2-40B4-BE49-F238E27FC236}">
                <a16:creationId xmlns:a16="http://schemas.microsoft.com/office/drawing/2014/main" id="{BA743882-1643-8F4B-A6D1-61BDFB34933E}"/>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743200" y="2064808"/>
            <a:ext cx="1828800" cy="452812"/>
          </a:xfrm>
          <a:prstGeom prst="rect">
            <a:avLst/>
          </a:prstGeom>
        </p:spPr>
      </p:pic>
    </p:spTree>
    <p:extLst>
      <p:ext uri="{BB962C8B-B14F-4D97-AF65-F5344CB8AC3E}">
        <p14:creationId xmlns:p14="http://schemas.microsoft.com/office/powerpoint/2010/main" val="256780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a:t>
            </a:r>
          </a:p>
        </p:txBody>
      </p:sp>
      <p:sp>
        <p:nvSpPr>
          <p:cNvPr id="3" name="Content Placeholder 2"/>
          <p:cNvSpPr>
            <a:spLocks noGrp="1"/>
          </p:cNvSpPr>
          <p:nvPr>
            <p:ph idx="1"/>
          </p:nvPr>
        </p:nvSpPr>
        <p:spPr/>
        <p:txBody>
          <a:bodyPr>
            <a:normAutofit fontScale="92500" lnSpcReduction="10000"/>
          </a:bodyPr>
          <a:lstStyle/>
          <a:p>
            <a:r>
              <a:rPr lang="en-US" dirty="0"/>
              <a:t>The set of NP problems that can be mapped to each other in polynomial time is called NP-Complete.</a:t>
            </a:r>
          </a:p>
          <a:p>
            <a:r>
              <a:rPr lang="en-US" dirty="0"/>
              <a:t>It is difficult to prove that something can not be done.</a:t>
            </a:r>
          </a:p>
          <a:p>
            <a:r>
              <a:rPr lang="en-US" dirty="0"/>
              <a:t>Let me repeat that, it is difficult to prove that something can not be done.</a:t>
            </a:r>
          </a:p>
          <a:p>
            <a:r>
              <a:rPr lang="en-US" dirty="0"/>
              <a:t>So, while we know how to solve many of these algorithms in exponential time, whose to say that one of you bright students won’t come up with a clever polynomial time algorithm!</a:t>
            </a:r>
          </a:p>
          <a:p>
            <a:r>
              <a:rPr lang="en-US" dirty="0"/>
              <a:t>NP-Complete is useful from that standpoint, if any of them turns out to have a polynomial time algorithm, they all do (hence P=NP).</a:t>
            </a:r>
          </a:p>
          <a:p>
            <a:r>
              <a:rPr lang="en-US" dirty="0"/>
              <a:t>Of course, us old professors feel that these problems have been looked at from every angle and no such solution will ever be found (hence, P ≠ NP).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6"/>
            <a:ext cx="10515600" cy="880579"/>
          </a:xfrm>
        </p:spPr>
        <p:txBody>
          <a:bodyPr/>
          <a:lstStyle/>
          <a:p>
            <a:r>
              <a:rPr lang="en-US" dirty="0"/>
              <a:t>NP Complete problems/languages</a:t>
            </a:r>
          </a:p>
        </p:txBody>
      </p:sp>
      <p:sp>
        <p:nvSpPr>
          <p:cNvPr id="3" name="Content Placeholder 2"/>
          <p:cNvSpPr>
            <a:spLocks noGrp="1"/>
          </p:cNvSpPr>
          <p:nvPr>
            <p:ph idx="1"/>
          </p:nvPr>
        </p:nvSpPr>
        <p:spPr>
          <a:xfrm>
            <a:off x="838200" y="1253331"/>
            <a:ext cx="10515600" cy="4351338"/>
          </a:xfrm>
        </p:spPr>
        <p:txBody>
          <a:bodyPr>
            <a:normAutofit fontScale="25000" lnSpcReduction="20000"/>
          </a:bodyPr>
          <a:lstStyle/>
          <a:p>
            <a:r>
              <a:rPr lang="en-US" sz="8000" dirty="0"/>
              <a:t>Need to be in NP</a:t>
            </a:r>
          </a:p>
          <a:p>
            <a:r>
              <a:rPr lang="en-US" sz="8000" dirty="0"/>
              <a:t>Need to be in NP-Hard</a:t>
            </a:r>
          </a:p>
          <a:p>
            <a:pPr marL="0" indent="0">
              <a:buNone/>
            </a:pPr>
            <a:endParaRPr lang="en-US" sz="8000" dirty="0"/>
          </a:p>
          <a:p>
            <a:pPr marL="0" indent="0">
              <a:buNone/>
            </a:pPr>
            <a:r>
              <a:rPr lang="en-US" sz="8000" dirty="0"/>
              <a:t>If both are satisfied then it is an NP complete problem</a:t>
            </a:r>
          </a:p>
          <a:p>
            <a:pPr marL="0" indent="0">
              <a:buNone/>
            </a:pPr>
            <a:endParaRPr lang="en-US" sz="8000" dirty="0"/>
          </a:p>
          <a:p>
            <a:pPr marL="0" indent="0">
              <a:buNone/>
            </a:pPr>
            <a:r>
              <a:rPr lang="en-US" sz="8000" dirty="0"/>
              <a:t>Reducibility is a transitive relation. </a:t>
            </a:r>
          </a:p>
          <a:p>
            <a:pPr marL="0" indent="0">
              <a:buNone/>
            </a:pPr>
            <a:endParaRPr lang="en-US" sz="8000" dirty="0"/>
          </a:p>
          <a:p>
            <a:pPr marL="0" indent="0">
              <a:buNone/>
            </a:pPr>
            <a:r>
              <a:rPr lang="en-US" sz="8000" dirty="0"/>
              <a:t>If we know a single problem in NP-Complete that helps when we are asked to prove some other problem is NP-Complete</a:t>
            </a:r>
          </a:p>
          <a:p>
            <a:pPr marL="0" indent="0">
              <a:buNone/>
            </a:pPr>
            <a:endParaRPr lang="en-US" sz="8000" dirty="0"/>
          </a:p>
          <a:p>
            <a:pPr marL="0" indent="0">
              <a:buNone/>
            </a:pPr>
            <a:r>
              <a:rPr lang="en-US" sz="8000" dirty="0"/>
              <a:t>Assume problem P is NP Complete</a:t>
            </a:r>
          </a:p>
          <a:p>
            <a:pPr marL="0" indent="0">
              <a:buNone/>
            </a:pPr>
            <a:r>
              <a:rPr lang="en-US" sz="8000" dirty="0"/>
              <a:t>All NP problems are reducible to this problem</a:t>
            </a:r>
          </a:p>
          <a:p>
            <a:pPr marL="0" indent="0">
              <a:buNone/>
            </a:pPr>
            <a:r>
              <a:rPr lang="en-US" sz="8000" dirty="0"/>
              <a:t>Now given a different problem P’</a:t>
            </a:r>
          </a:p>
          <a:p>
            <a:pPr marL="0" indent="0">
              <a:buNone/>
            </a:pPr>
            <a:r>
              <a:rPr lang="en-US" sz="8000" dirty="0"/>
              <a:t>If we show P reducible to P’</a:t>
            </a:r>
          </a:p>
          <a:p>
            <a:pPr marL="0" indent="0">
              <a:buNone/>
            </a:pPr>
            <a:r>
              <a:rPr lang="en-US" sz="8000" dirty="0"/>
              <a:t>Then by transitivity all NP problems are reducible to P’</a:t>
            </a:r>
          </a:p>
          <a:p>
            <a:pPr marL="0" indent="0">
              <a:buNone/>
            </a:pPr>
            <a:endParaRPr lang="en-US" dirty="0"/>
          </a:p>
          <a:p>
            <a:endParaRPr lang="en-US" dirty="0"/>
          </a:p>
        </p:txBody>
      </p:sp>
    </p:spTree>
    <p:extLst>
      <p:ext uri="{BB962C8B-B14F-4D97-AF65-F5344CB8AC3E}">
        <p14:creationId xmlns:p14="http://schemas.microsoft.com/office/powerpoint/2010/main" val="9607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a:t>
            </a:r>
          </a:p>
        </p:txBody>
      </p:sp>
      <p:sp>
        <p:nvSpPr>
          <p:cNvPr id="3" name="Content Placeholder 2"/>
          <p:cNvSpPr>
            <a:spLocks noGrp="1"/>
          </p:cNvSpPr>
          <p:nvPr>
            <p:ph idx="1"/>
          </p:nvPr>
        </p:nvSpPr>
        <p:spPr/>
        <p:txBody>
          <a:bodyPr/>
          <a:lstStyle/>
          <a:p>
            <a:r>
              <a:rPr lang="en-US" dirty="0"/>
              <a:t>It is also useful to know these algorithms, as they occur frequently in real applications and tackling them in a brute force fashion may be disastrous.</a:t>
            </a:r>
          </a:p>
          <a:p>
            <a:pPr lvl="1"/>
            <a:r>
              <a:rPr lang="en-US" dirty="0"/>
              <a:t>SAT problem</a:t>
            </a:r>
          </a:p>
          <a:p>
            <a:pPr lvl="1"/>
            <a:r>
              <a:rPr lang="en-US" dirty="0"/>
              <a:t>Traveling Salesman problem</a:t>
            </a:r>
          </a:p>
          <a:p>
            <a:pPr lvl="1"/>
            <a:r>
              <a:rPr lang="en-US" dirty="0"/>
              <a:t>Knapsack Problem</a:t>
            </a:r>
          </a:p>
          <a:p>
            <a:pPr lvl="1"/>
            <a:r>
              <a:rPr lang="en-US" dirty="0"/>
              <a:t>Longest Path</a:t>
            </a:r>
          </a:p>
          <a:p>
            <a:pPr lvl="1"/>
            <a:r>
              <a:rPr lang="en-US" dirty="0"/>
              <a:t>Graph Clique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57"/>
            <a:ext cx="8229600" cy="1143000"/>
          </a:xfrm>
        </p:spPr>
        <p:txBody>
          <a:bodyPr/>
          <a:lstStyle/>
          <a:p>
            <a:r>
              <a:rPr lang="en-US" dirty="0"/>
              <a:t>P is a subset of NP</a:t>
            </a:r>
          </a:p>
        </p:txBody>
      </p:sp>
      <p:sp>
        <p:nvSpPr>
          <p:cNvPr id="3" name="Content Placeholder 2"/>
          <p:cNvSpPr>
            <a:spLocks noGrp="1"/>
          </p:cNvSpPr>
          <p:nvPr>
            <p:ph idx="1"/>
          </p:nvPr>
        </p:nvSpPr>
        <p:spPr/>
        <p:txBody>
          <a:bodyPr/>
          <a:lstStyle/>
          <a:p>
            <a:r>
              <a:rPr lang="en-US" dirty="0"/>
              <a:t>Since it takes polynomial time to run the program, just run the program and get a solution</a:t>
            </a:r>
          </a:p>
          <a:p>
            <a:r>
              <a:rPr lang="en-US" dirty="0"/>
              <a:t>But is NP a subset of P?</a:t>
            </a:r>
          </a:p>
          <a:p>
            <a:r>
              <a:rPr lang="en-US" dirty="0"/>
              <a:t>No one knows if P = NP or not</a:t>
            </a:r>
          </a:p>
          <a:p>
            <a:r>
              <a:rPr lang="en-US" dirty="0"/>
              <a:t>Solve for a million dollars!</a:t>
            </a:r>
          </a:p>
          <a:p>
            <a:pPr lvl="1"/>
            <a:r>
              <a:rPr lang="en-US" dirty="0">
                <a:hlinkClick r:id="rId2"/>
              </a:rPr>
              <a:t>http://www.claymath.org/millennium-problems</a:t>
            </a:r>
            <a:endParaRPr lang="en-US" dirty="0"/>
          </a:p>
          <a:p>
            <a:pPr lvl="1"/>
            <a:r>
              <a:rPr lang="en-US" dirty="0"/>
              <a:t>The Poincare conjecture is solved today</a:t>
            </a:r>
          </a:p>
        </p:txBody>
      </p:sp>
    </p:spTree>
    <p:extLst>
      <p:ext uri="{BB962C8B-B14F-4D97-AF65-F5344CB8AC3E}">
        <p14:creationId xmlns:p14="http://schemas.microsoft.com/office/powerpoint/2010/main" val="16130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710"/>
            <a:ext cx="10515600" cy="1325563"/>
          </a:xfrm>
        </p:spPr>
        <p:txBody>
          <a:bodyPr/>
          <a:lstStyle/>
          <a:p>
            <a:r>
              <a:rPr lang="en-US" dirty="0"/>
              <a:t>P, NP, NP-Hard</a:t>
            </a:r>
          </a:p>
        </p:txBody>
      </p:sp>
      <p:pic>
        <p:nvPicPr>
          <p:cNvPr id="176130" name="Picture 2">
            <a:extLst>
              <a:ext uri="{FF2B5EF4-FFF2-40B4-BE49-F238E27FC236}">
                <a16:creationId xmlns:a16="http://schemas.microsoft.com/office/drawing/2014/main" id="{BE5461C1-6717-0B41-9A19-B3EB904C7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140" y="1173853"/>
            <a:ext cx="7114837" cy="544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1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Amusing analogy </a:t>
            </a:r>
            <a:br>
              <a:rPr lang="en-US" sz="3200" dirty="0"/>
            </a:br>
            <a:r>
              <a:rPr lang="en-US" sz="3200" dirty="0"/>
              <a:t>(thanks to lecture notes at University of Utah)</a:t>
            </a:r>
          </a:p>
        </p:txBody>
      </p:sp>
      <p:sp>
        <p:nvSpPr>
          <p:cNvPr id="3" name="Content Placeholder 2"/>
          <p:cNvSpPr>
            <a:spLocks noGrp="1"/>
          </p:cNvSpPr>
          <p:nvPr>
            <p:ph idx="1"/>
          </p:nvPr>
        </p:nvSpPr>
        <p:spPr/>
        <p:txBody>
          <a:bodyPr>
            <a:normAutofit/>
          </a:bodyPr>
          <a:lstStyle/>
          <a:p>
            <a:r>
              <a:rPr lang="en-US" dirty="0"/>
              <a:t>Students believe that every problem assigned to them is NP-complete in diﬃculty level, as they have to ﬁnd the solutions. </a:t>
            </a:r>
          </a:p>
          <a:p>
            <a:r>
              <a:rPr lang="en-US" dirty="0"/>
              <a:t>Teaching Assistants, on the other hand, ﬁnd that their job is only as hard as NP, as they only have to verify the student’s answers.</a:t>
            </a:r>
          </a:p>
          <a:p>
            <a:r>
              <a:rPr lang="en-US" dirty="0"/>
              <a:t> When some students confound the TAs, even veriﬁcation becomes hard</a:t>
            </a:r>
          </a:p>
          <a:p>
            <a:pPr marL="0" indent="0">
              <a:buNone/>
            </a:pPr>
            <a:endParaRPr lang="en-US" dirty="0"/>
          </a:p>
        </p:txBody>
      </p:sp>
    </p:spTree>
    <p:extLst>
      <p:ext uri="{BB962C8B-B14F-4D97-AF65-F5344CB8AC3E}">
        <p14:creationId xmlns:p14="http://schemas.microsoft.com/office/powerpoint/2010/main" val="14577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2183" y="1035526"/>
            <a:ext cx="10515600" cy="4351338"/>
          </a:xfrm>
        </p:spPr>
        <p:txBody>
          <a:bodyPr/>
          <a:lstStyle/>
          <a:p>
            <a:pPr>
              <a:lnSpc>
                <a:spcPct val="97000"/>
              </a:lnSpc>
              <a:buClr>
                <a:srgbClr val="000000"/>
              </a:buClr>
              <a:buSzPct val="45000"/>
              <a:buFont typeface="Wingdings" pitchFamily="2" charset="2"/>
              <a:buChar char="q"/>
              <a:tabLst>
                <a:tab pos="301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Given a set of cities and distances between every pair of cities, the problem is to find the shortest possible route that visits every city exactly once and returns to the starting point. </a:t>
            </a:r>
          </a:p>
          <a:p>
            <a:pPr>
              <a:lnSpc>
                <a:spcPct val="97000"/>
              </a:lnSpc>
              <a:buClr>
                <a:srgbClr val="000000"/>
              </a:buClr>
              <a:buSzPct val="45000"/>
              <a:buFont typeface="Wingdings" pitchFamily="2" charset="2"/>
              <a:buChar char="q"/>
              <a:tabLst>
                <a:tab pos="301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The goal of the Traveling Salesman Problem (TSP) is to find the most economical way to tour of a select number of “cities” with the following restrictions:</a:t>
            </a:r>
          </a:p>
          <a:p>
            <a:pPr>
              <a:lnSpc>
                <a:spcPct val="98000"/>
              </a:lnSpc>
              <a:buClr>
                <a:srgbClr val="000000"/>
              </a:buClr>
              <a:buSzPct val="45000"/>
              <a:buFont typeface="StarSymbol" charset="0"/>
              <a:buChar char="●"/>
              <a:tabLst>
                <a:tab pos="301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 You must visit each city once and only once</a:t>
            </a:r>
          </a:p>
          <a:p>
            <a:pPr>
              <a:lnSpc>
                <a:spcPct val="98000"/>
              </a:lnSpc>
              <a:buClr>
                <a:srgbClr val="000000"/>
              </a:buClr>
              <a:buSzPct val="45000"/>
              <a:buFont typeface="StarSymbol" charset="0"/>
              <a:buChar char="●"/>
              <a:tabLst>
                <a:tab pos="301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000000"/>
                </a:solidFill>
              </a:rPr>
              <a:t> You must return to the original starting point</a:t>
            </a:r>
          </a:p>
          <a:p>
            <a:endParaRPr lang="en-US" dirty="0"/>
          </a:p>
        </p:txBody>
      </p:sp>
      <p:sp>
        <p:nvSpPr>
          <p:cNvPr id="3" name="Title 2"/>
          <p:cNvSpPr>
            <a:spLocks noGrp="1"/>
          </p:cNvSpPr>
          <p:nvPr>
            <p:ph type="title"/>
          </p:nvPr>
        </p:nvSpPr>
        <p:spPr>
          <a:xfrm>
            <a:off x="838200" y="105243"/>
            <a:ext cx="10515600" cy="866909"/>
          </a:xfrm>
        </p:spPr>
        <p:txBody>
          <a:bodyPr/>
          <a:lstStyle/>
          <a:p>
            <a:r>
              <a:rPr lang="en-US" altLang="en-US" dirty="0"/>
              <a:t>The Traveling Salesman Problem</a:t>
            </a:r>
            <a:endParaRPr lang="en-US" dirty="0"/>
          </a:p>
        </p:txBody>
      </p:sp>
      <p:pic>
        <p:nvPicPr>
          <p:cNvPr id="173058" name="Picture 2" descr="traveling salesman problem map">
            <a:extLst>
              <a:ext uri="{FF2B5EF4-FFF2-40B4-BE49-F238E27FC236}">
                <a16:creationId xmlns:a16="http://schemas.microsoft.com/office/drawing/2014/main" id="{B1EBEB90-247C-4C4C-B28C-AC8A60F5D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441" y="3316246"/>
            <a:ext cx="3428505" cy="228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1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E59FA91-EB21-134D-AD5E-8B72ECC99E4D}"/>
              </a:ext>
            </a:extLst>
          </p:cNvPr>
          <p:cNvSpPr>
            <a:spLocks/>
          </p:cNvSpPr>
          <p:nvPr/>
        </p:nvSpPr>
        <p:spPr bwMode="auto">
          <a:xfrm>
            <a:off x="2415540" y="1200150"/>
            <a:ext cx="7360920" cy="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r>
              <a:rPr lang="en-US" altLang="en-US" sz="1980" i="1">
                <a:solidFill>
                  <a:srgbClr val="000080"/>
                </a:solidFill>
                <a:latin typeface="Helvetica" pitchFamily="2" charset="0"/>
                <a:ea typeface="Helvetica" pitchFamily="2" charset="0"/>
                <a:cs typeface="Helvetica" pitchFamily="2" charset="0"/>
                <a:sym typeface="Helvetica" pitchFamily="2" charset="0"/>
              </a:rPr>
              <a:t>A genetic algorithm for a computationally demanding problem</a:t>
            </a:r>
          </a:p>
        </p:txBody>
      </p:sp>
      <p:sp>
        <p:nvSpPr>
          <p:cNvPr id="5122" name="Rectangle 2">
            <a:extLst>
              <a:ext uri="{FF2B5EF4-FFF2-40B4-BE49-F238E27FC236}">
                <a16:creationId xmlns:a16="http://schemas.microsoft.com/office/drawing/2014/main" id="{D1143407-8EFD-3B42-89DB-B9286FB4B5B2}"/>
              </a:ext>
            </a:extLst>
          </p:cNvPr>
          <p:cNvSpPr>
            <a:spLocks noGrp="1" noChangeArrowheads="1"/>
          </p:cNvSpPr>
          <p:nvPr>
            <p:ph type="title"/>
          </p:nvPr>
        </p:nvSpPr>
        <p:spPr>
          <a:xfrm>
            <a:off x="913999" y="18131"/>
            <a:ext cx="7875270" cy="1005840"/>
          </a:xfrm>
          <a:ln/>
        </p:spPr>
        <p:txBody>
          <a:bodyPr/>
          <a:lstStyle/>
          <a:p>
            <a:r>
              <a:rPr lang="en-US" altLang="en-US" dirty="0"/>
              <a:t>The Traveling Salesman</a:t>
            </a:r>
          </a:p>
        </p:txBody>
      </p:sp>
      <p:sp>
        <p:nvSpPr>
          <p:cNvPr id="5123" name="Rectangle 3">
            <a:extLst>
              <a:ext uri="{FF2B5EF4-FFF2-40B4-BE49-F238E27FC236}">
                <a16:creationId xmlns:a16="http://schemas.microsoft.com/office/drawing/2014/main" id="{BA1635C9-F7C9-5C48-B630-7F7BCB342BF7}"/>
              </a:ext>
            </a:extLst>
          </p:cNvPr>
          <p:cNvSpPr>
            <a:spLocks noGrp="1" noChangeArrowheads="1"/>
          </p:cNvSpPr>
          <p:nvPr>
            <p:ph type="body" idx="1"/>
          </p:nvPr>
        </p:nvSpPr>
        <p:spPr>
          <a:ln/>
        </p:spPr>
        <p:txBody>
          <a:bodyPr/>
          <a:lstStyle/>
          <a:p>
            <a:pPr marL="570072" indent="-330042"/>
            <a:r>
              <a:rPr lang="en-US" altLang="en-US"/>
              <a:t>Maps and Tours</a:t>
            </a:r>
          </a:p>
          <a:p>
            <a:pPr marL="570072" indent="-330042"/>
            <a:r>
              <a:rPr lang="en-US" altLang="en-US"/>
              <a:t>Exhaustive Search</a:t>
            </a:r>
          </a:p>
          <a:p>
            <a:pPr marL="570072" indent="-330042"/>
            <a:r>
              <a:rPr lang="en-US" altLang="en-US"/>
              <a:t>Random Search</a:t>
            </a:r>
          </a:p>
          <a:p>
            <a:pPr marL="570072" indent="-330042"/>
            <a:r>
              <a:rPr lang="en-US" altLang="en-US"/>
              <a:t>Point Mutations</a:t>
            </a:r>
          </a:p>
          <a:p>
            <a:pPr marL="570072" indent="-330042"/>
            <a:r>
              <a:rPr lang="en-US" altLang="en-US"/>
              <a:t>The Genetic Algorithm</a:t>
            </a:r>
          </a:p>
          <a:p>
            <a:pPr marL="570072" indent="-330042"/>
            <a:r>
              <a:rPr lang="en-US" altLang="en-US"/>
              <a:t>Crossovers</a:t>
            </a:r>
          </a:p>
        </p:txBody>
      </p:sp>
      <p:pic>
        <p:nvPicPr>
          <p:cNvPr id="174082" name="Picture 2" descr="Image result for The Traveling Sales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2312469"/>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27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Polynomial Time</a:t>
            </a:r>
          </a:p>
        </p:txBody>
      </p:sp>
      <p:sp>
        <p:nvSpPr>
          <p:cNvPr id="4099" name="Rectangle 3"/>
          <p:cNvSpPr>
            <a:spLocks noGrp="1" noChangeArrowheads="1"/>
          </p:cNvSpPr>
          <p:nvPr>
            <p:ph type="body" idx="1"/>
          </p:nvPr>
        </p:nvSpPr>
        <p:spPr/>
        <p:txBody>
          <a:bodyPr>
            <a:normAutofit/>
          </a:bodyPr>
          <a:lstStyle/>
          <a:p>
            <a:pPr eaLnBrk="1" hangingPunct="1">
              <a:lnSpc>
                <a:spcPct val="80000"/>
              </a:lnSpc>
            </a:pPr>
            <a:r>
              <a:rPr lang="en-US" dirty="0"/>
              <a:t>Most (but not all) of the algorithms we have studied so far are easy, in that they can be solved in polynomial time, be it linear, quadratic, cubic, etc.</a:t>
            </a:r>
          </a:p>
          <a:p>
            <a:pPr eaLnBrk="1" hangingPunct="1">
              <a:lnSpc>
                <a:spcPct val="80000"/>
              </a:lnSpc>
            </a:pPr>
            <a:r>
              <a:rPr lang="en-US" dirty="0"/>
              <a:t>Cubic may not sound very fast, and isn’t when compared to linear, but compared to exponential we have seen that it has a much better asymptotic behavior.</a:t>
            </a:r>
          </a:p>
          <a:p>
            <a:pPr eaLnBrk="1" hangingPunct="1">
              <a:lnSpc>
                <a:spcPct val="80000"/>
              </a:lnSpc>
            </a:pPr>
            <a:r>
              <a:rPr lang="en-US" dirty="0"/>
              <a:t>There are many algorithms which are not polynomial. In general, if the space of possible solutions grows exponentially as n increases, then we should not hope for a polynomial time algorithm. These are the exception rather than the rule.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1EBA917-4293-8C46-9C60-5AE9F1B11F2D}"/>
              </a:ext>
            </a:extLst>
          </p:cNvPr>
          <p:cNvSpPr>
            <a:spLocks noGrp="1" noChangeArrowheads="1"/>
          </p:cNvSpPr>
          <p:nvPr>
            <p:ph type="title"/>
          </p:nvPr>
        </p:nvSpPr>
        <p:spPr>
          <a:xfrm>
            <a:off x="838200" y="162994"/>
            <a:ext cx="10515600" cy="761031"/>
          </a:xfrm>
          <a:ln/>
        </p:spPr>
        <p:txBody>
          <a:bodyPr/>
          <a:lstStyle/>
          <a:p>
            <a:r>
              <a:rPr lang="en-US" altLang="en-US" dirty="0"/>
              <a:t>Bike Tour</a:t>
            </a:r>
          </a:p>
        </p:txBody>
      </p:sp>
      <p:sp>
        <p:nvSpPr>
          <p:cNvPr id="6146" name="Rectangle 2">
            <a:extLst>
              <a:ext uri="{FF2B5EF4-FFF2-40B4-BE49-F238E27FC236}">
                <a16:creationId xmlns:a16="http://schemas.microsoft.com/office/drawing/2014/main" id="{77E194C9-BE4B-4647-9FBA-A03574AFF5B2}"/>
              </a:ext>
            </a:extLst>
          </p:cNvPr>
          <p:cNvSpPr>
            <a:spLocks noGrp="1" noChangeArrowheads="1"/>
          </p:cNvSpPr>
          <p:nvPr>
            <p:ph type="body" idx="1"/>
          </p:nvPr>
        </p:nvSpPr>
        <p:spPr>
          <a:xfrm>
            <a:off x="838200" y="1157680"/>
            <a:ext cx="10515600" cy="4351338"/>
          </a:xfrm>
          <a:ln/>
        </p:spPr>
        <p:txBody>
          <a:bodyPr/>
          <a:lstStyle/>
          <a:p>
            <a:r>
              <a:rPr lang="en-US" altLang="en-US"/>
              <a:t>Suppose you decide to ride a bicycle around Ireland</a:t>
            </a:r>
          </a:p>
          <a:p>
            <a:pPr marL="571500" lvl="1"/>
            <a:r>
              <a:rPr lang="en-US" altLang="en-US"/>
              <a:t>you will start in Dublin</a:t>
            </a:r>
          </a:p>
          <a:p>
            <a:pPr marL="571500" lvl="1"/>
            <a:r>
              <a:rPr lang="en-US" altLang="en-US"/>
              <a:t>the goal is to visit Cork, Galway, Limerick, and Belfast before returning to Dublin</a:t>
            </a:r>
          </a:p>
          <a:p>
            <a:pPr>
              <a:spcBef>
                <a:spcPts val="2250"/>
              </a:spcBef>
            </a:pPr>
            <a:r>
              <a:rPr lang="en-US" altLang="en-US"/>
              <a:t>What is the best itinerary?</a:t>
            </a:r>
          </a:p>
          <a:p>
            <a:pPr marL="571500" lvl="1"/>
            <a:r>
              <a:rPr lang="en-US" altLang="en-US"/>
              <a:t>how can you minimize the number of kilometers yet make sure you visit all the cities?</a:t>
            </a:r>
          </a:p>
        </p:txBody>
      </p:sp>
      <p:pic>
        <p:nvPicPr>
          <p:cNvPr id="6147" name="Picture 3">
            <a:extLst>
              <a:ext uri="{FF2B5EF4-FFF2-40B4-BE49-F238E27FC236}">
                <a16:creationId xmlns:a16="http://schemas.microsoft.com/office/drawing/2014/main" id="{AE783518-FC8F-6149-B07F-B6B2FE5AA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440" y="3737610"/>
            <a:ext cx="586359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4871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273CA9D6-2A62-9A4B-A4D8-9D7D90901F63}"/>
              </a:ext>
            </a:extLst>
          </p:cNvPr>
          <p:cNvSpPr>
            <a:spLocks noGrp="1" noChangeArrowheads="1"/>
          </p:cNvSpPr>
          <p:nvPr>
            <p:ph type="title"/>
          </p:nvPr>
        </p:nvSpPr>
        <p:spPr>
          <a:xfrm>
            <a:off x="838200" y="18616"/>
            <a:ext cx="10515600" cy="895667"/>
          </a:xfrm>
          <a:ln/>
        </p:spPr>
        <p:txBody>
          <a:bodyPr/>
          <a:lstStyle/>
          <a:p>
            <a:r>
              <a:rPr lang="en-US" altLang="en-US" dirty="0"/>
              <a:t>Optimal Tour</a:t>
            </a:r>
          </a:p>
        </p:txBody>
      </p:sp>
      <p:sp>
        <p:nvSpPr>
          <p:cNvPr id="7170" name="Rectangle 2">
            <a:extLst>
              <a:ext uri="{FF2B5EF4-FFF2-40B4-BE49-F238E27FC236}">
                <a16:creationId xmlns:a16="http://schemas.microsoft.com/office/drawing/2014/main" id="{8907BEA4-62AD-8C40-AD5E-C987D50503EF}"/>
              </a:ext>
            </a:extLst>
          </p:cNvPr>
          <p:cNvSpPr>
            <a:spLocks noGrp="1" noChangeArrowheads="1"/>
          </p:cNvSpPr>
          <p:nvPr>
            <p:ph type="body" idx="1"/>
          </p:nvPr>
        </p:nvSpPr>
        <p:spPr>
          <a:xfrm>
            <a:off x="838200" y="1421364"/>
            <a:ext cx="10515600" cy="4351338"/>
          </a:xfrm>
          <a:ln/>
        </p:spPr>
        <p:txBody>
          <a:bodyPr/>
          <a:lstStyle/>
          <a:p>
            <a:r>
              <a:rPr lang="en-US" altLang="en-US" dirty="0"/>
              <a:t>If there are only 5 cities it’s not too hard to figure out the optimal tour</a:t>
            </a:r>
          </a:p>
          <a:p>
            <a:pPr marL="571500" lvl="1"/>
            <a:r>
              <a:rPr lang="en-US" altLang="en-US" dirty="0"/>
              <a:t>the shortest path is most likely a “loop”</a:t>
            </a:r>
          </a:p>
          <a:p>
            <a:pPr marL="571500" lvl="1"/>
            <a:r>
              <a:rPr lang="en-US" altLang="en-US" dirty="0"/>
              <a:t>any path that crosses over itself will be longer than a path that travels in a big circle</a:t>
            </a:r>
          </a:p>
        </p:txBody>
      </p:sp>
      <p:pic>
        <p:nvPicPr>
          <p:cNvPr id="7171" name="Picture 3">
            <a:extLst>
              <a:ext uri="{FF2B5EF4-FFF2-40B4-BE49-F238E27FC236}">
                <a16:creationId xmlns:a16="http://schemas.microsoft.com/office/drawing/2014/main" id="{C6A95182-13F2-8549-8892-FE5AD2409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307" y="3143250"/>
            <a:ext cx="5162073"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72865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9116211E-1913-2044-871B-D01FED1F97C8}"/>
              </a:ext>
            </a:extLst>
          </p:cNvPr>
          <p:cNvSpPr>
            <a:spLocks noGrp="1" noChangeArrowheads="1"/>
          </p:cNvSpPr>
          <p:nvPr>
            <p:ph type="title"/>
          </p:nvPr>
        </p:nvSpPr>
        <p:spPr>
          <a:xfrm>
            <a:off x="838200" y="130393"/>
            <a:ext cx="10515600" cy="853122"/>
          </a:xfrm>
          <a:ln/>
        </p:spPr>
        <p:txBody>
          <a:bodyPr/>
          <a:lstStyle/>
          <a:p>
            <a:r>
              <a:rPr lang="en-US" altLang="en-US" dirty="0"/>
              <a:t>Increasing the Number of Cities</a:t>
            </a:r>
          </a:p>
        </p:txBody>
      </p:sp>
      <p:sp>
        <p:nvSpPr>
          <p:cNvPr id="8194" name="Rectangle 2">
            <a:extLst>
              <a:ext uri="{FF2B5EF4-FFF2-40B4-BE49-F238E27FC236}">
                <a16:creationId xmlns:a16="http://schemas.microsoft.com/office/drawing/2014/main" id="{6DF3DE75-3B10-6A4A-BDFA-2E121730CF67}"/>
              </a:ext>
            </a:extLst>
          </p:cNvPr>
          <p:cNvSpPr>
            <a:spLocks noGrp="1" noChangeArrowheads="1"/>
          </p:cNvSpPr>
          <p:nvPr>
            <p:ph type="body" idx="1"/>
          </p:nvPr>
        </p:nvSpPr>
        <p:spPr>
          <a:xfrm>
            <a:off x="838200" y="1344362"/>
            <a:ext cx="10515600" cy="4351338"/>
          </a:xfrm>
          <a:ln/>
        </p:spPr>
        <p:txBody>
          <a:bodyPr/>
          <a:lstStyle/>
          <a:p>
            <a:r>
              <a:rPr lang="en-US" altLang="en-US" dirty="0"/>
              <a:t>As we add cities to our tour, however, it is much harder to figure out the optimal tour</a:t>
            </a:r>
          </a:p>
          <a:p>
            <a:pPr marL="571500" lvl="1"/>
            <a:r>
              <a:rPr lang="en-US" altLang="en-US" dirty="0"/>
              <a:t>a simple strategy of going to the </a:t>
            </a:r>
            <a:br>
              <a:rPr lang="en-US" altLang="en-US" dirty="0"/>
            </a:br>
            <a:r>
              <a:rPr lang="en-US" altLang="en-US" dirty="0"/>
              <a:t>closest city does not always lead </a:t>
            </a:r>
            <a:br>
              <a:rPr lang="en-US" altLang="en-US" dirty="0"/>
            </a:br>
            <a:r>
              <a:rPr lang="en-US" altLang="en-US" dirty="0"/>
              <a:t>to the shortest tour</a:t>
            </a:r>
          </a:p>
          <a:p>
            <a:pPr marL="571500" lvl="1"/>
            <a:r>
              <a:rPr lang="en-US" altLang="en-US" dirty="0"/>
              <a:t>this example has 25 cities</a:t>
            </a:r>
          </a:p>
          <a:p>
            <a:pPr marL="571500" lvl="1"/>
            <a:r>
              <a:rPr lang="en-US" altLang="en-US" dirty="0"/>
              <a:t>after visiting 4 cities, where would </a:t>
            </a:r>
            <a:br>
              <a:rPr lang="en-US" altLang="en-US" dirty="0"/>
            </a:br>
            <a:r>
              <a:rPr lang="en-US" altLang="en-US" dirty="0"/>
              <a:t>you go next?</a:t>
            </a:r>
          </a:p>
        </p:txBody>
      </p:sp>
      <p:pic>
        <p:nvPicPr>
          <p:cNvPr id="8195" name="Picture 3">
            <a:extLst>
              <a:ext uri="{FF2B5EF4-FFF2-40B4-BE49-F238E27FC236}">
                <a16:creationId xmlns:a16="http://schemas.microsoft.com/office/drawing/2014/main" id="{F39FFBC5-0ED0-AF4A-9676-576CA07B1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57450"/>
            <a:ext cx="3909060" cy="390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8199" name="Group 7">
            <a:extLst>
              <a:ext uri="{FF2B5EF4-FFF2-40B4-BE49-F238E27FC236}">
                <a16:creationId xmlns:a16="http://schemas.microsoft.com/office/drawing/2014/main" id="{0F104EBB-EC68-014F-8368-598F23B4A623}"/>
              </a:ext>
            </a:extLst>
          </p:cNvPr>
          <p:cNvGrpSpPr>
            <a:grpSpLocks/>
          </p:cNvGrpSpPr>
          <p:nvPr/>
        </p:nvGrpSpPr>
        <p:grpSpPr bwMode="auto">
          <a:xfrm>
            <a:off x="2355533" y="3097530"/>
            <a:ext cx="4826318" cy="1840230"/>
            <a:chOff x="0" y="0"/>
            <a:chExt cx="3377" cy="1288"/>
          </a:xfrm>
        </p:grpSpPr>
        <p:sp>
          <p:nvSpPr>
            <p:cNvPr id="8196" name="Rectangle 4">
              <a:extLst>
                <a:ext uri="{FF2B5EF4-FFF2-40B4-BE49-F238E27FC236}">
                  <a16:creationId xmlns:a16="http://schemas.microsoft.com/office/drawing/2014/main" id="{01854BC6-E2C5-D649-85EC-B0906E722352}"/>
                </a:ext>
              </a:extLst>
            </p:cNvPr>
            <p:cNvSpPr>
              <a:spLocks/>
            </p:cNvSpPr>
            <p:nvPr/>
          </p:nvSpPr>
          <p:spPr bwMode="auto">
            <a:xfrm>
              <a:off x="0" y="920"/>
              <a:ext cx="20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pPr algn="ctr"/>
              <a:r>
                <a:rPr lang="en-US" altLang="en-US" sz="1440" i="1">
                  <a:solidFill>
                    <a:srgbClr val="000080"/>
                  </a:solidFill>
                  <a:latin typeface="Helvetica" pitchFamily="2" charset="0"/>
                  <a:ea typeface="Helvetica" pitchFamily="2" charset="0"/>
                  <a:cs typeface="Helvetica" pitchFamily="2" charset="0"/>
                  <a:sym typeface="Helvetica" pitchFamily="2" charset="0"/>
                </a:rPr>
                <a:t>Hint: going to this city does not lead to the shortest tour...</a:t>
              </a:r>
            </a:p>
          </p:txBody>
        </p:sp>
        <p:sp>
          <p:nvSpPr>
            <p:cNvPr id="8197" name="Oval 5">
              <a:extLst>
                <a:ext uri="{FF2B5EF4-FFF2-40B4-BE49-F238E27FC236}">
                  <a16:creationId xmlns:a16="http://schemas.microsoft.com/office/drawing/2014/main" id="{347D2AA6-0444-6549-BC85-9DA5DF6A4A9A}"/>
                </a:ext>
              </a:extLst>
            </p:cNvPr>
            <p:cNvSpPr>
              <a:spLocks/>
            </p:cNvSpPr>
            <p:nvPr/>
          </p:nvSpPr>
          <p:spPr bwMode="auto">
            <a:xfrm>
              <a:off x="3177" y="0"/>
              <a:ext cx="200" cy="2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620"/>
            </a:p>
          </p:txBody>
        </p:sp>
        <p:sp>
          <p:nvSpPr>
            <p:cNvPr id="8198" name="Line 6">
              <a:extLst>
                <a:ext uri="{FF2B5EF4-FFF2-40B4-BE49-F238E27FC236}">
                  <a16:creationId xmlns:a16="http://schemas.microsoft.com/office/drawing/2014/main" id="{A89E0653-256A-1E48-81FC-AD96A9D2C670}"/>
                </a:ext>
              </a:extLst>
            </p:cNvPr>
            <p:cNvSpPr>
              <a:spLocks noChangeShapeType="1"/>
            </p:cNvSpPr>
            <p:nvPr/>
          </p:nvSpPr>
          <p:spPr bwMode="auto">
            <a:xfrm flipH="1">
              <a:off x="2010" y="177"/>
              <a:ext cx="1134" cy="799"/>
            </a:xfrm>
            <a:prstGeom prst="line">
              <a:avLst/>
            </a:prstGeom>
            <a:noFill/>
            <a:ln w="25400" cap="flat">
              <a:solidFill>
                <a:srgbClr val="00008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620"/>
            </a:p>
          </p:txBody>
        </p:sp>
      </p:grpSp>
    </p:spTree>
    <p:extLst>
      <p:ext uri="{BB962C8B-B14F-4D97-AF65-F5344CB8AC3E}">
        <p14:creationId xmlns:p14="http://schemas.microsoft.com/office/powerpoint/2010/main" val="300472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3486F101-1BAD-784F-B541-E1FD7DBA524A}"/>
              </a:ext>
            </a:extLst>
          </p:cNvPr>
          <p:cNvSpPr>
            <a:spLocks noChangeArrowheads="1"/>
          </p:cNvSpPr>
          <p:nvPr/>
        </p:nvSpPr>
        <p:spPr bwMode="auto">
          <a:xfrm>
            <a:off x="4673600" y="44831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AutoShape 3">
            <a:extLst>
              <a:ext uri="{FF2B5EF4-FFF2-40B4-BE49-F238E27FC236}">
                <a16:creationId xmlns:a16="http://schemas.microsoft.com/office/drawing/2014/main" id="{2EFDAA06-79C6-F843-A25A-02DDEB183CDF}"/>
              </a:ext>
            </a:extLst>
          </p:cNvPr>
          <p:cNvSpPr>
            <a:spLocks noChangeArrowheads="1"/>
          </p:cNvSpPr>
          <p:nvPr/>
        </p:nvSpPr>
        <p:spPr bwMode="auto">
          <a:xfrm>
            <a:off x="4648200" y="48514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AutoShape 4">
            <a:extLst>
              <a:ext uri="{FF2B5EF4-FFF2-40B4-BE49-F238E27FC236}">
                <a16:creationId xmlns:a16="http://schemas.microsoft.com/office/drawing/2014/main" id="{664993B0-BCE1-9246-B19A-E6B9B4697C45}"/>
              </a:ext>
            </a:extLst>
          </p:cNvPr>
          <p:cNvSpPr>
            <a:spLocks noChangeArrowheads="1"/>
          </p:cNvSpPr>
          <p:nvPr/>
        </p:nvSpPr>
        <p:spPr bwMode="auto">
          <a:xfrm>
            <a:off x="4876800" y="58928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AutoShape 5">
            <a:extLst>
              <a:ext uri="{FF2B5EF4-FFF2-40B4-BE49-F238E27FC236}">
                <a16:creationId xmlns:a16="http://schemas.microsoft.com/office/drawing/2014/main" id="{DB25F901-709F-424B-ADA9-2D2E814D49E9}"/>
              </a:ext>
            </a:extLst>
          </p:cNvPr>
          <p:cNvSpPr>
            <a:spLocks noChangeArrowheads="1"/>
          </p:cNvSpPr>
          <p:nvPr/>
        </p:nvSpPr>
        <p:spPr bwMode="auto">
          <a:xfrm>
            <a:off x="4533900" y="38354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AutoShape 6">
            <a:extLst>
              <a:ext uri="{FF2B5EF4-FFF2-40B4-BE49-F238E27FC236}">
                <a16:creationId xmlns:a16="http://schemas.microsoft.com/office/drawing/2014/main" id="{EFB50CA9-05BF-024B-A311-02655FF9BEDC}"/>
              </a:ext>
            </a:extLst>
          </p:cNvPr>
          <p:cNvSpPr>
            <a:spLocks noChangeArrowheads="1"/>
          </p:cNvSpPr>
          <p:nvPr/>
        </p:nvSpPr>
        <p:spPr bwMode="auto">
          <a:xfrm>
            <a:off x="3987800" y="37084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AutoShape 7">
            <a:extLst>
              <a:ext uri="{FF2B5EF4-FFF2-40B4-BE49-F238E27FC236}">
                <a16:creationId xmlns:a16="http://schemas.microsoft.com/office/drawing/2014/main" id="{401E19E7-4A8D-0F4E-8C0B-52C12626338B}"/>
              </a:ext>
            </a:extLst>
          </p:cNvPr>
          <p:cNvSpPr>
            <a:spLocks noChangeArrowheads="1"/>
          </p:cNvSpPr>
          <p:nvPr/>
        </p:nvSpPr>
        <p:spPr bwMode="auto">
          <a:xfrm>
            <a:off x="3136900" y="32258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AutoShape 8">
            <a:extLst>
              <a:ext uri="{FF2B5EF4-FFF2-40B4-BE49-F238E27FC236}">
                <a16:creationId xmlns:a16="http://schemas.microsoft.com/office/drawing/2014/main" id="{BADC3B9A-182E-574B-8ACF-4415822773C0}"/>
              </a:ext>
            </a:extLst>
          </p:cNvPr>
          <p:cNvSpPr>
            <a:spLocks noChangeArrowheads="1"/>
          </p:cNvSpPr>
          <p:nvPr/>
        </p:nvSpPr>
        <p:spPr bwMode="auto">
          <a:xfrm>
            <a:off x="2463800" y="33147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AutoShape 9">
            <a:extLst>
              <a:ext uri="{FF2B5EF4-FFF2-40B4-BE49-F238E27FC236}">
                <a16:creationId xmlns:a16="http://schemas.microsoft.com/office/drawing/2014/main" id="{0767D482-1D20-F448-8A57-A244CBDBB8D7}"/>
              </a:ext>
            </a:extLst>
          </p:cNvPr>
          <p:cNvSpPr>
            <a:spLocks noChangeArrowheads="1"/>
          </p:cNvSpPr>
          <p:nvPr/>
        </p:nvSpPr>
        <p:spPr bwMode="auto">
          <a:xfrm>
            <a:off x="2032000" y="41656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AutoShape 10">
            <a:extLst>
              <a:ext uri="{FF2B5EF4-FFF2-40B4-BE49-F238E27FC236}">
                <a16:creationId xmlns:a16="http://schemas.microsoft.com/office/drawing/2014/main" id="{1066746C-4005-6B46-AE79-861E5CEB6BE3}"/>
              </a:ext>
            </a:extLst>
          </p:cNvPr>
          <p:cNvSpPr>
            <a:spLocks noChangeArrowheads="1"/>
          </p:cNvSpPr>
          <p:nvPr/>
        </p:nvSpPr>
        <p:spPr bwMode="auto">
          <a:xfrm>
            <a:off x="2413000" y="49022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AutoShape 11">
            <a:extLst>
              <a:ext uri="{FF2B5EF4-FFF2-40B4-BE49-F238E27FC236}">
                <a16:creationId xmlns:a16="http://schemas.microsoft.com/office/drawing/2014/main" id="{16AD0145-4BB2-6C4A-82D1-92435AAFD0F5}"/>
              </a:ext>
            </a:extLst>
          </p:cNvPr>
          <p:cNvSpPr>
            <a:spLocks noChangeArrowheads="1"/>
          </p:cNvSpPr>
          <p:nvPr/>
        </p:nvSpPr>
        <p:spPr bwMode="auto">
          <a:xfrm>
            <a:off x="3098800" y="53340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AutoShape 12">
            <a:extLst>
              <a:ext uri="{FF2B5EF4-FFF2-40B4-BE49-F238E27FC236}">
                <a16:creationId xmlns:a16="http://schemas.microsoft.com/office/drawing/2014/main" id="{090A0A36-2E7F-C04C-BA59-1FDC7DB5FE9D}"/>
              </a:ext>
            </a:extLst>
          </p:cNvPr>
          <p:cNvSpPr>
            <a:spLocks noChangeArrowheads="1"/>
          </p:cNvSpPr>
          <p:nvPr/>
        </p:nvSpPr>
        <p:spPr bwMode="auto">
          <a:xfrm>
            <a:off x="3784600" y="55753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AutoShape 13">
            <a:extLst>
              <a:ext uri="{FF2B5EF4-FFF2-40B4-BE49-F238E27FC236}">
                <a16:creationId xmlns:a16="http://schemas.microsoft.com/office/drawing/2014/main" id="{A7ED7A34-19EF-2743-B7B1-39C278858FD3}"/>
              </a:ext>
            </a:extLst>
          </p:cNvPr>
          <p:cNvSpPr>
            <a:spLocks noChangeArrowheads="1"/>
          </p:cNvSpPr>
          <p:nvPr/>
        </p:nvSpPr>
        <p:spPr bwMode="auto">
          <a:xfrm>
            <a:off x="4076700" y="54737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AutoShape 14">
            <a:extLst>
              <a:ext uri="{FF2B5EF4-FFF2-40B4-BE49-F238E27FC236}">
                <a16:creationId xmlns:a16="http://schemas.microsoft.com/office/drawing/2014/main" id="{FF6C43A6-6B93-354A-9DBA-AFC17CF81D36}"/>
              </a:ext>
            </a:extLst>
          </p:cNvPr>
          <p:cNvSpPr>
            <a:spLocks noChangeArrowheads="1"/>
          </p:cNvSpPr>
          <p:nvPr/>
        </p:nvSpPr>
        <p:spPr bwMode="auto">
          <a:xfrm>
            <a:off x="5524500" y="60579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AutoShape 15">
            <a:extLst>
              <a:ext uri="{FF2B5EF4-FFF2-40B4-BE49-F238E27FC236}">
                <a16:creationId xmlns:a16="http://schemas.microsoft.com/office/drawing/2014/main" id="{F9B86BF7-538A-834A-8C39-0D336D25A95B}"/>
              </a:ext>
            </a:extLst>
          </p:cNvPr>
          <p:cNvSpPr>
            <a:spLocks noChangeArrowheads="1"/>
          </p:cNvSpPr>
          <p:nvPr/>
        </p:nvSpPr>
        <p:spPr bwMode="auto">
          <a:xfrm>
            <a:off x="6083300" y="59944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AutoShape 16">
            <a:extLst>
              <a:ext uri="{FF2B5EF4-FFF2-40B4-BE49-F238E27FC236}">
                <a16:creationId xmlns:a16="http://schemas.microsoft.com/office/drawing/2014/main" id="{3ED964D1-26FA-D84D-8A2B-30C2F5CD55C4}"/>
              </a:ext>
            </a:extLst>
          </p:cNvPr>
          <p:cNvSpPr>
            <a:spLocks noChangeArrowheads="1"/>
          </p:cNvSpPr>
          <p:nvPr/>
        </p:nvSpPr>
        <p:spPr bwMode="auto">
          <a:xfrm>
            <a:off x="7086600" y="58928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AutoShape 17">
            <a:extLst>
              <a:ext uri="{FF2B5EF4-FFF2-40B4-BE49-F238E27FC236}">
                <a16:creationId xmlns:a16="http://schemas.microsoft.com/office/drawing/2014/main" id="{FC9F7D5B-1F61-404A-9FDD-40CC1B41529E}"/>
              </a:ext>
            </a:extLst>
          </p:cNvPr>
          <p:cNvSpPr>
            <a:spLocks noChangeArrowheads="1"/>
          </p:cNvSpPr>
          <p:nvPr/>
        </p:nvSpPr>
        <p:spPr bwMode="auto">
          <a:xfrm>
            <a:off x="7162800" y="55880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AutoShape 18">
            <a:extLst>
              <a:ext uri="{FF2B5EF4-FFF2-40B4-BE49-F238E27FC236}">
                <a16:creationId xmlns:a16="http://schemas.microsoft.com/office/drawing/2014/main" id="{C2604792-49DD-104E-AC8E-3201EF223359}"/>
              </a:ext>
            </a:extLst>
          </p:cNvPr>
          <p:cNvSpPr>
            <a:spLocks noChangeArrowheads="1"/>
          </p:cNvSpPr>
          <p:nvPr/>
        </p:nvSpPr>
        <p:spPr bwMode="auto">
          <a:xfrm>
            <a:off x="6096000" y="52070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AutoShape 19">
            <a:extLst>
              <a:ext uri="{FF2B5EF4-FFF2-40B4-BE49-F238E27FC236}">
                <a16:creationId xmlns:a16="http://schemas.microsoft.com/office/drawing/2014/main" id="{F784230A-1535-D74E-B466-D6455FC878BF}"/>
              </a:ext>
            </a:extLst>
          </p:cNvPr>
          <p:cNvSpPr>
            <a:spLocks noChangeArrowheads="1"/>
          </p:cNvSpPr>
          <p:nvPr/>
        </p:nvSpPr>
        <p:spPr bwMode="auto">
          <a:xfrm>
            <a:off x="5461000" y="34798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AutoShape 20">
            <a:extLst>
              <a:ext uri="{FF2B5EF4-FFF2-40B4-BE49-F238E27FC236}">
                <a16:creationId xmlns:a16="http://schemas.microsoft.com/office/drawing/2014/main" id="{71ADE446-9065-134A-83EF-2506065E67A7}"/>
              </a:ext>
            </a:extLst>
          </p:cNvPr>
          <p:cNvSpPr>
            <a:spLocks noChangeArrowheads="1"/>
          </p:cNvSpPr>
          <p:nvPr/>
        </p:nvSpPr>
        <p:spPr bwMode="auto">
          <a:xfrm>
            <a:off x="5867400" y="34925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AutoShape 21">
            <a:extLst>
              <a:ext uri="{FF2B5EF4-FFF2-40B4-BE49-F238E27FC236}">
                <a16:creationId xmlns:a16="http://schemas.microsoft.com/office/drawing/2014/main" id="{C8B4C1F8-FEE9-0441-8AF5-B609B2185095}"/>
              </a:ext>
            </a:extLst>
          </p:cNvPr>
          <p:cNvSpPr>
            <a:spLocks noChangeArrowheads="1"/>
          </p:cNvSpPr>
          <p:nvPr/>
        </p:nvSpPr>
        <p:spPr bwMode="auto">
          <a:xfrm>
            <a:off x="6159500" y="33020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AutoShape 22">
            <a:extLst>
              <a:ext uri="{FF2B5EF4-FFF2-40B4-BE49-F238E27FC236}">
                <a16:creationId xmlns:a16="http://schemas.microsoft.com/office/drawing/2014/main" id="{BE988188-36FB-904C-8C20-D6EEFB4E508E}"/>
              </a:ext>
            </a:extLst>
          </p:cNvPr>
          <p:cNvSpPr>
            <a:spLocks noChangeArrowheads="1"/>
          </p:cNvSpPr>
          <p:nvPr/>
        </p:nvSpPr>
        <p:spPr bwMode="auto">
          <a:xfrm>
            <a:off x="6692900" y="30607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AutoShape 23">
            <a:extLst>
              <a:ext uri="{FF2B5EF4-FFF2-40B4-BE49-F238E27FC236}">
                <a16:creationId xmlns:a16="http://schemas.microsoft.com/office/drawing/2014/main" id="{F6C06303-E7E8-FB44-8149-17534827699E}"/>
              </a:ext>
            </a:extLst>
          </p:cNvPr>
          <p:cNvSpPr>
            <a:spLocks noChangeArrowheads="1"/>
          </p:cNvSpPr>
          <p:nvPr/>
        </p:nvSpPr>
        <p:spPr bwMode="auto">
          <a:xfrm>
            <a:off x="7175500" y="32385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AutoShape 24">
            <a:extLst>
              <a:ext uri="{FF2B5EF4-FFF2-40B4-BE49-F238E27FC236}">
                <a16:creationId xmlns:a16="http://schemas.microsoft.com/office/drawing/2014/main" id="{E4810D22-EB5D-B844-917C-7D1FDFA39129}"/>
              </a:ext>
            </a:extLst>
          </p:cNvPr>
          <p:cNvSpPr>
            <a:spLocks noChangeArrowheads="1"/>
          </p:cNvSpPr>
          <p:nvPr/>
        </p:nvSpPr>
        <p:spPr bwMode="auto">
          <a:xfrm>
            <a:off x="6832600" y="37338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AutoShape 25">
            <a:extLst>
              <a:ext uri="{FF2B5EF4-FFF2-40B4-BE49-F238E27FC236}">
                <a16:creationId xmlns:a16="http://schemas.microsoft.com/office/drawing/2014/main" id="{2894EDF2-EF3F-A74B-874F-F21E35365AF2}"/>
              </a:ext>
            </a:extLst>
          </p:cNvPr>
          <p:cNvSpPr>
            <a:spLocks noChangeArrowheads="1"/>
          </p:cNvSpPr>
          <p:nvPr/>
        </p:nvSpPr>
        <p:spPr bwMode="auto">
          <a:xfrm>
            <a:off x="7404100" y="44831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4" name="AutoShape 26">
            <a:extLst>
              <a:ext uri="{FF2B5EF4-FFF2-40B4-BE49-F238E27FC236}">
                <a16:creationId xmlns:a16="http://schemas.microsoft.com/office/drawing/2014/main" id="{BE4DA9C0-9E4F-AE4F-9303-CF9B0E7AE033}"/>
              </a:ext>
            </a:extLst>
          </p:cNvPr>
          <p:cNvSpPr>
            <a:spLocks noChangeArrowheads="1"/>
          </p:cNvSpPr>
          <p:nvPr/>
        </p:nvSpPr>
        <p:spPr bwMode="auto">
          <a:xfrm>
            <a:off x="7467600" y="46736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AutoShape 27">
            <a:extLst>
              <a:ext uri="{FF2B5EF4-FFF2-40B4-BE49-F238E27FC236}">
                <a16:creationId xmlns:a16="http://schemas.microsoft.com/office/drawing/2014/main" id="{767277F4-5234-2147-A4B6-97CC5F794A13}"/>
              </a:ext>
            </a:extLst>
          </p:cNvPr>
          <p:cNvSpPr>
            <a:spLocks noChangeArrowheads="1"/>
          </p:cNvSpPr>
          <p:nvPr/>
        </p:nvSpPr>
        <p:spPr bwMode="auto">
          <a:xfrm>
            <a:off x="6781800" y="46736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AutoShape 28">
            <a:extLst>
              <a:ext uri="{FF2B5EF4-FFF2-40B4-BE49-F238E27FC236}">
                <a16:creationId xmlns:a16="http://schemas.microsoft.com/office/drawing/2014/main" id="{355C139B-3BA2-DA4D-B768-730BFF43AF73}"/>
              </a:ext>
            </a:extLst>
          </p:cNvPr>
          <p:cNvSpPr>
            <a:spLocks noChangeArrowheads="1"/>
          </p:cNvSpPr>
          <p:nvPr/>
        </p:nvSpPr>
        <p:spPr bwMode="auto">
          <a:xfrm>
            <a:off x="7162800" y="55880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AutoShape 29">
            <a:extLst>
              <a:ext uri="{FF2B5EF4-FFF2-40B4-BE49-F238E27FC236}">
                <a16:creationId xmlns:a16="http://schemas.microsoft.com/office/drawing/2014/main" id="{FC660F8A-7D15-AE46-A415-EB005BEFB634}"/>
              </a:ext>
            </a:extLst>
          </p:cNvPr>
          <p:cNvSpPr>
            <a:spLocks noChangeArrowheads="1"/>
          </p:cNvSpPr>
          <p:nvPr/>
        </p:nvSpPr>
        <p:spPr bwMode="auto">
          <a:xfrm>
            <a:off x="8077200" y="53594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AutoShape 30">
            <a:extLst>
              <a:ext uri="{FF2B5EF4-FFF2-40B4-BE49-F238E27FC236}">
                <a16:creationId xmlns:a16="http://schemas.microsoft.com/office/drawing/2014/main" id="{BE30C653-14ED-B641-B878-2E892F64120E}"/>
              </a:ext>
            </a:extLst>
          </p:cNvPr>
          <p:cNvSpPr>
            <a:spLocks noChangeArrowheads="1"/>
          </p:cNvSpPr>
          <p:nvPr/>
        </p:nvSpPr>
        <p:spPr bwMode="auto">
          <a:xfrm>
            <a:off x="8242300" y="56007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AutoShape 31">
            <a:extLst>
              <a:ext uri="{FF2B5EF4-FFF2-40B4-BE49-F238E27FC236}">
                <a16:creationId xmlns:a16="http://schemas.microsoft.com/office/drawing/2014/main" id="{33D28FA1-7D84-8E4A-AE24-F5C75CFC6E8A}"/>
              </a:ext>
            </a:extLst>
          </p:cNvPr>
          <p:cNvSpPr>
            <a:spLocks noChangeArrowheads="1"/>
          </p:cNvSpPr>
          <p:nvPr/>
        </p:nvSpPr>
        <p:spPr bwMode="auto">
          <a:xfrm>
            <a:off x="8572500" y="51181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AutoShape 32">
            <a:extLst>
              <a:ext uri="{FF2B5EF4-FFF2-40B4-BE49-F238E27FC236}">
                <a16:creationId xmlns:a16="http://schemas.microsoft.com/office/drawing/2014/main" id="{A7B116B8-DDCE-254E-B404-DF9D3EC69CA2}"/>
              </a:ext>
            </a:extLst>
          </p:cNvPr>
          <p:cNvSpPr>
            <a:spLocks noChangeArrowheads="1"/>
          </p:cNvSpPr>
          <p:nvPr/>
        </p:nvSpPr>
        <p:spPr bwMode="auto">
          <a:xfrm>
            <a:off x="7988300" y="45974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AutoShape 33">
            <a:extLst>
              <a:ext uri="{FF2B5EF4-FFF2-40B4-BE49-F238E27FC236}">
                <a16:creationId xmlns:a16="http://schemas.microsoft.com/office/drawing/2014/main" id="{F26462A2-BB8A-B245-A53C-56EC60552E91}"/>
              </a:ext>
            </a:extLst>
          </p:cNvPr>
          <p:cNvSpPr>
            <a:spLocks noChangeArrowheads="1"/>
          </p:cNvSpPr>
          <p:nvPr/>
        </p:nvSpPr>
        <p:spPr bwMode="auto">
          <a:xfrm>
            <a:off x="8051800" y="37084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AutoShape 34">
            <a:extLst>
              <a:ext uri="{FF2B5EF4-FFF2-40B4-BE49-F238E27FC236}">
                <a16:creationId xmlns:a16="http://schemas.microsoft.com/office/drawing/2014/main" id="{C05A187E-FC4A-C248-970A-D09584DF5C61}"/>
              </a:ext>
            </a:extLst>
          </p:cNvPr>
          <p:cNvSpPr>
            <a:spLocks noChangeArrowheads="1"/>
          </p:cNvSpPr>
          <p:nvPr/>
        </p:nvSpPr>
        <p:spPr bwMode="auto">
          <a:xfrm>
            <a:off x="9042400" y="47625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AutoShape 35">
            <a:extLst>
              <a:ext uri="{FF2B5EF4-FFF2-40B4-BE49-F238E27FC236}">
                <a16:creationId xmlns:a16="http://schemas.microsoft.com/office/drawing/2014/main" id="{871EB8A7-04FB-5241-9952-56A7E4824787}"/>
              </a:ext>
            </a:extLst>
          </p:cNvPr>
          <p:cNvSpPr>
            <a:spLocks noChangeArrowheads="1"/>
          </p:cNvSpPr>
          <p:nvPr/>
        </p:nvSpPr>
        <p:spPr bwMode="auto">
          <a:xfrm>
            <a:off x="9131300" y="45212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AutoShape 36">
            <a:extLst>
              <a:ext uri="{FF2B5EF4-FFF2-40B4-BE49-F238E27FC236}">
                <a16:creationId xmlns:a16="http://schemas.microsoft.com/office/drawing/2014/main" id="{F4B6CB7C-062F-C84B-BE20-9F365DCDBFC0}"/>
              </a:ext>
            </a:extLst>
          </p:cNvPr>
          <p:cNvSpPr>
            <a:spLocks noChangeArrowheads="1"/>
          </p:cNvSpPr>
          <p:nvPr/>
        </p:nvSpPr>
        <p:spPr bwMode="auto">
          <a:xfrm>
            <a:off x="9639300" y="39370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AutoShape 37">
            <a:extLst>
              <a:ext uri="{FF2B5EF4-FFF2-40B4-BE49-F238E27FC236}">
                <a16:creationId xmlns:a16="http://schemas.microsoft.com/office/drawing/2014/main" id="{6AFBB625-C6CE-C74F-B37B-5FBD09782BAB}"/>
              </a:ext>
            </a:extLst>
          </p:cNvPr>
          <p:cNvSpPr>
            <a:spLocks noChangeArrowheads="1"/>
          </p:cNvSpPr>
          <p:nvPr/>
        </p:nvSpPr>
        <p:spPr bwMode="auto">
          <a:xfrm>
            <a:off x="10045700" y="3746500"/>
            <a:ext cx="76200" cy="762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7686" name="AutoShape 38">
            <a:extLst>
              <a:ext uri="{FF2B5EF4-FFF2-40B4-BE49-F238E27FC236}">
                <a16:creationId xmlns:a16="http://schemas.microsoft.com/office/drawing/2014/main" id="{D8BA371C-B614-F84C-B231-A6616614A84B}"/>
              </a:ext>
            </a:extLst>
          </p:cNvPr>
          <p:cNvCxnSpPr>
            <a:cxnSpLocks noChangeShapeType="1"/>
            <a:stCxn id="27673" idx="6"/>
            <a:endCxn id="27674" idx="1"/>
          </p:cNvCxnSpPr>
          <p:nvPr/>
        </p:nvCxnSpPr>
        <p:spPr bwMode="auto">
          <a:xfrm flipH="1">
            <a:off x="7478714" y="4521201"/>
            <a:ext cx="1587" cy="1635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87" name="AutoShape 39">
            <a:extLst>
              <a:ext uri="{FF2B5EF4-FFF2-40B4-BE49-F238E27FC236}">
                <a16:creationId xmlns:a16="http://schemas.microsoft.com/office/drawing/2014/main" id="{BB96BCE6-BAF2-2D42-963A-F536FE5F99A3}"/>
              </a:ext>
            </a:extLst>
          </p:cNvPr>
          <p:cNvCxnSpPr>
            <a:cxnSpLocks noChangeShapeType="1"/>
            <a:stCxn id="27668" idx="0"/>
            <a:endCxn id="27667" idx="6"/>
          </p:cNvCxnSpPr>
          <p:nvPr/>
        </p:nvCxnSpPr>
        <p:spPr bwMode="auto">
          <a:xfrm flipH="1">
            <a:off x="5537200" y="3492500"/>
            <a:ext cx="368300" cy="25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88" name="AutoShape 40">
            <a:extLst>
              <a:ext uri="{FF2B5EF4-FFF2-40B4-BE49-F238E27FC236}">
                <a16:creationId xmlns:a16="http://schemas.microsoft.com/office/drawing/2014/main" id="{4A41E13A-EF41-3F4C-B215-3DB4E68FBE59}"/>
              </a:ext>
            </a:extLst>
          </p:cNvPr>
          <p:cNvCxnSpPr>
            <a:cxnSpLocks noChangeShapeType="1"/>
            <a:stCxn id="27683" idx="3"/>
            <a:endCxn id="27682" idx="1"/>
          </p:cNvCxnSpPr>
          <p:nvPr/>
        </p:nvCxnSpPr>
        <p:spPr bwMode="auto">
          <a:xfrm flipH="1">
            <a:off x="9053513" y="4586289"/>
            <a:ext cx="88900" cy="187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89" name="AutoShape 41">
            <a:extLst>
              <a:ext uri="{FF2B5EF4-FFF2-40B4-BE49-F238E27FC236}">
                <a16:creationId xmlns:a16="http://schemas.microsoft.com/office/drawing/2014/main" id="{B4FAC0D8-F8EA-FA43-B138-5871AB97BC02}"/>
              </a:ext>
            </a:extLst>
          </p:cNvPr>
          <p:cNvCxnSpPr>
            <a:cxnSpLocks noChangeShapeType="1"/>
            <a:stCxn id="27661" idx="2"/>
            <a:endCxn id="27660" idx="7"/>
          </p:cNvCxnSpPr>
          <p:nvPr/>
        </p:nvCxnSpPr>
        <p:spPr bwMode="auto">
          <a:xfrm flipH="1">
            <a:off x="3849688" y="5511801"/>
            <a:ext cx="227012" cy="746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0" name="AutoShape 42">
            <a:extLst>
              <a:ext uri="{FF2B5EF4-FFF2-40B4-BE49-F238E27FC236}">
                <a16:creationId xmlns:a16="http://schemas.microsoft.com/office/drawing/2014/main" id="{A3A944A4-DDD9-534B-B528-CCCBFEC86FD8}"/>
              </a:ext>
            </a:extLst>
          </p:cNvPr>
          <p:cNvCxnSpPr>
            <a:cxnSpLocks noChangeShapeType="1"/>
            <a:stCxn id="27668" idx="5"/>
            <a:endCxn id="27669" idx="3"/>
          </p:cNvCxnSpPr>
          <p:nvPr/>
        </p:nvCxnSpPr>
        <p:spPr bwMode="auto">
          <a:xfrm flipV="1">
            <a:off x="5932489" y="3367088"/>
            <a:ext cx="238125" cy="190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1" name="AutoShape 43">
            <a:extLst>
              <a:ext uri="{FF2B5EF4-FFF2-40B4-BE49-F238E27FC236}">
                <a16:creationId xmlns:a16="http://schemas.microsoft.com/office/drawing/2014/main" id="{61084128-2B49-A04D-A530-7F85AE02C936}"/>
              </a:ext>
            </a:extLst>
          </p:cNvPr>
          <p:cNvCxnSpPr>
            <a:cxnSpLocks noChangeShapeType="1"/>
            <a:stCxn id="27676" idx="2"/>
            <a:endCxn id="27664" idx="4"/>
          </p:cNvCxnSpPr>
          <p:nvPr/>
        </p:nvCxnSpPr>
        <p:spPr bwMode="auto">
          <a:xfrm flipH="1">
            <a:off x="7124700" y="5626100"/>
            <a:ext cx="38100" cy="3429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2" name="AutoShape 44">
            <a:extLst>
              <a:ext uri="{FF2B5EF4-FFF2-40B4-BE49-F238E27FC236}">
                <a16:creationId xmlns:a16="http://schemas.microsoft.com/office/drawing/2014/main" id="{661D9786-CCE1-E144-9FBA-ED9F65904AE1}"/>
              </a:ext>
            </a:extLst>
          </p:cNvPr>
          <p:cNvCxnSpPr>
            <a:cxnSpLocks noChangeShapeType="1"/>
            <a:stCxn id="27677" idx="5"/>
            <a:endCxn id="27678" idx="1"/>
          </p:cNvCxnSpPr>
          <p:nvPr/>
        </p:nvCxnSpPr>
        <p:spPr bwMode="auto">
          <a:xfrm>
            <a:off x="8142289" y="5424489"/>
            <a:ext cx="111125" cy="187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3" name="AutoShape 45">
            <a:extLst>
              <a:ext uri="{FF2B5EF4-FFF2-40B4-BE49-F238E27FC236}">
                <a16:creationId xmlns:a16="http://schemas.microsoft.com/office/drawing/2014/main" id="{D99B6F74-D78A-9A45-B586-37BA6F78D68E}"/>
              </a:ext>
            </a:extLst>
          </p:cNvPr>
          <p:cNvCxnSpPr>
            <a:cxnSpLocks noChangeShapeType="1"/>
            <a:stCxn id="27650" idx="2"/>
            <a:endCxn id="27651" idx="4"/>
          </p:cNvCxnSpPr>
          <p:nvPr/>
        </p:nvCxnSpPr>
        <p:spPr bwMode="auto">
          <a:xfrm>
            <a:off x="4673600" y="4521200"/>
            <a:ext cx="12700" cy="406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4" name="AutoShape 46">
            <a:extLst>
              <a:ext uri="{FF2B5EF4-FFF2-40B4-BE49-F238E27FC236}">
                <a16:creationId xmlns:a16="http://schemas.microsoft.com/office/drawing/2014/main" id="{D9CB4D70-A3F3-5540-B084-69FCD2B8917E}"/>
              </a:ext>
            </a:extLst>
          </p:cNvPr>
          <p:cNvCxnSpPr>
            <a:cxnSpLocks noChangeShapeType="1"/>
            <a:stCxn id="27684" idx="4"/>
            <a:endCxn id="27685" idx="0"/>
          </p:cNvCxnSpPr>
          <p:nvPr/>
        </p:nvCxnSpPr>
        <p:spPr bwMode="auto">
          <a:xfrm flipV="1">
            <a:off x="9677400" y="3746500"/>
            <a:ext cx="406400" cy="266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5" name="AutoShape 47">
            <a:extLst>
              <a:ext uri="{FF2B5EF4-FFF2-40B4-BE49-F238E27FC236}">
                <a16:creationId xmlns:a16="http://schemas.microsoft.com/office/drawing/2014/main" id="{FFBB7E70-62BB-AB40-B5C1-A7F6788C01CE}"/>
              </a:ext>
            </a:extLst>
          </p:cNvPr>
          <p:cNvCxnSpPr>
            <a:cxnSpLocks noChangeShapeType="1"/>
            <a:stCxn id="27662" idx="7"/>
            <a:endCxn id="27663" idx="5"/>
          </p:cNvCxnSpPr>
          <p:nvPr/>
        </p:nvCxnSpPr>
        <p:spPr bwMode="auto">
          <a:xfrm flipV="1">
            <a:off x="5589588" y="6059489"/>
            <a:ext cx="558800" cy="95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6" name="AutoShape 48">
            <a:extLst>
              <a:ext uri="{FF2B5EF4-FFF2-40B4-BE49-F238E27FC236}">
                <a16:creationId xmlns:a16="http://schemas.microsoft.com/office/drawing/2014/main" id="{79E8A69E-C20F-BB4E-968A-4C4D0B924827}"/>
              </a:ext>
            </a:extLst>
          </p:cNvPr>
          <p:cNvCxnSpPr>
            <a:cxnSpLocks noChangeShapeType="1"/>
            <a:stCxn id="27654" idx="5"/>
            <a:endCxn id="27653" idx="5"/>
          </p:cNvCxnSpPr>
          <p:nvPr/>
        </p:nvCxnSpPr>
        <p:spPr bwMode="auto">
          <a:xfrm>
            <a:off x="4052888" y="3773488"/>
            <a:ext cx="546100" cy="127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7" name="AutoShape 49">
            <a:extLst>
              <a:ext uri="{FF2B5EF4-FFF2-40B4-BE49-F238E27FC236}">
                <a16:creationId xmlns:a16="http://schemas.microsoft.com/office/drawing/2014/main" id="{AADD0771-0E24-9A43-959C-2ADDA786B0B4}"/>
              </a:ext>
            </a:extLst>
          </p:cNvPr>
          <p:cNvCxnSpPr>
            <a:cxnSpLocks noChangeShapeType="1"/>
            <a:stCxn id="27670" idx="6"/>
            <a:endCxn id="27671" idx="1"/>
          </p:cNvCxnSpPr>
          <p:nvPr/>
        </p:nvCxnSpPr>
        <p:spPr bwMode="auto">
          <a:xfrm>
            <a:off x="6769101" y="3098801"/>
            <a:ext cx="417513"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8" name="AutoShape 50">
            <a:extLst>
              <a:ext uri="{FF2B5EF4-FFF2-40B4-BE49-F238E27FC236}">
                <a16:creationId xmlns:a16="http://schemas.microsoft.com/office/drawing/2014/main" id="{808D98E7-9EEB-214A-953D-46C72E5646AA}"/>
              </a:ext>
            </a:extLst>
          </p:cNvPr>
          <p:cNvCxnSpPr>
            <a:cxnSpLocks noChangeShapeType="1"/>
            <a:stCxn id="27669" idx="5"/>
            <a:endCxn id="27670" idx="6"/>
          </p:cNvCxnSpPr>
          <p:nvPr/>
        </p:nvCxnSpPr>
        <p:spPr bwMode="auto">
          <a:xfrm flipV="1">
            <a:off x="6224588" y="3098800"/>
            <a:ext cx="544512" cy="268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9" name="AutoShape 51">
            <a:extLst>
              <a:ext uri="{FF2B5EF4-FFF2-40B4-BE49-F238E27FC236}">
                <a16:creationId xmlns:a16="http://schemas.microsoft.com/office/drawing/2014/main" id="{6D0724D6-9E66-FC4B-8286-959F692369B9}"/>
              </a:ext>
            </a:extLst>
          </p:cNvPr>
          <p:cNvCxnSpPr>
            <a:cxnSpLocks noChangeShapeType="1"/>
            <a:stCxn id="27680" idx="5"/>
            <a:endCxn id="27674" idx="5"/>
          </p:cNvCxnSpPr>
          <p:nvPr/>
        </p:nvCxnSpPr>
        <p:spPr bwMode="auto">
          <a:xfrm flipH="1">
            <a:off x="7532688" y="4662488"/>
            <a:ext cx="520700" cy="762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0" name="AutoShape 52">
            <a:extLst>
              <a:ext uri="{FF2B5EF4-FFF2-40B4-BE49-F238E27FC236}">
                <a16:creationId xmlns:a16="http://schemas.microsoft.com/office/drawing/2014/main" id="{E488A1E4-24A3-DC44-A4ED-8EABE0DA2769}"/>
              </a:ext>
            </a:extLst>
          </p:cNvPr>
          <p:cNvCxnSpPr>
            <a:cxnSpLocks noChangeShapeType="1"/>
            <a:stCxn id="27652" idx="5"/>
            <a:endCxn id="27662" idx="1"/>
          </p:cNvCxnSpPr>
          <p:nvPr/>
        </p:nvCxnSpPr>
        <p:spPr bwMode="auto">
          <a:xfrm>
            <a:off x="4941889" y="5957889"/>
            <a:ext cx="593725" cy="111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1" name="AutoShape 53">
            <a:extLst>
              <a:ext uri="{FF2B5EF4-FFF2-40B4-BE49-F238E27FC236}">
                <a16:creationId xmlns:a16="http://schemas.microsoft.com/office/drawing/2014/main" id="{C43F4ABF-6F0C-AB41-9756-753C4FC0657B}"/>
              </a:ext>
            </a:extLst>
          </p:cNvPr>
          <p:cNvCxnSpPr>
            <a:cxnSpLocks noChangeShapeType="1"/>
            <a:stCxn id="27675" idx="6"/>
            <a:endCxn id="27673" idx="2"/>
          </p:cNvCxnSpPr>
          <p:nvPr/>
        </p:nvCxnSpPr>
        <p:spPr bwMode="auto">
          <a:xfrm flipV="1">
            <a:off x="6858000" y="4521200"/>
            <a:ext cx="546100" cy="190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2" name="AutoShape 54">
            <a:extLst>
              <a:ext uri="{FF2B5EF4-FFF2-40B4-BE49-F238E27FC236}">
                <a16:creationId xmlns:a16="http://schemas.microsoft.com/office/drawing/2014/main" id="{32939A60-A974-3142-8E8A-41A94EF2A160}"/>
              </a:ext>
            </a:extLst>
          </p:cNvPr>
          <p:cNvCxnSpPr>
            <a:cxnSpLocks noChangeShapeType="1"/>
            <a:stCxn id="27679" idx="5"/>
            <a:endCxn id="27677" idx="7"/>
          </p:cNvCxnSpPr>
          <p:nvPr/>
        </p:nvCxnSpPr>
        <p:spPr bwMode="auto">
          <a:xfrm flipH="1">
            <a:off x="8142288" y="5183189"/>
            <a:ext cx="495300" cy="187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3" name="AutoShape 55">
            <a:extLst>
              <a:ext uri="{FF2B5EF4-FFF2-40B4-BE49-F238E27FC236}">
                <a16:creationId xmlns:a16="http://schemas.microsoft.com/office/drawing/2014/main" id="{C0A16D51-675A-6A45-9858-EE595FDE23B9}"/>
              </a:ext>
            </a:extLst>
          </p:cNvPr>
          <p:cNvCxnSpPr>
            <a:cxnSpLocks noChangeShapeType="1"/>
            <a:stCxn id="27679" idx="6"/>
            <a:endCxn id="27682" idx="3"/>
          </p:cNvCxnSpPr>
          <p:nvPr/>
        </p:nvCxnSpPr>
        <p:spPr bwMode="auto">
          <a:xfrm flipV="1">
            <a:off x="8648701" y="4827588"/>
            <a:ext cx="404813" cy="3286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4" name="AutoShape 56">
            <a:extLst>
              <a:ext uri="{FF2B5EF4-FFF2-40B4-BE49-F238E27FC236}">
                <a16:creationId xmlns:a16="http://schemas.microsoft.com/office/drawing/2014/main" id="{8E5A5D16-2282-5A42-AE66-527148D86E77}"/>
              </a:ext>
            </a:extLst>
          </p:cNvPr>
          <p:cNvCxnSpPr>
            <a:cxnSpLocks noChangeShapeType="1"/>
            <a:stCxn id="27655" idx="3"/>
            <a:endCxn id="27656" idx="1"/>
          </p:cNvCxnSpPr>
          <p:nvPr/>
        </p:nvCxnSpPr>
        <p:spPr bwMode="auto">
          <a:xfrm flipH="1">
            <a:off x="2474913" y="3290889"/>
            <a:ext cx="673100" cy="349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5" name="AutoShape 57">
            <a:extLst>
              <a:ext uri="{FF2B5EF4-FFF2-40B4-BE49-F238E27FC236}">
                <a16:creationId xmlns:a16="http://schemas.microsoft.com/office/drawing/2014/main" id="{29D501D5-8F17-7D4D-AD1C-84D20E4285FF}"/>
              </a:ext>
            </a:extLst>
          </p:cNvPr>
          <p:cNvCxnSpPr>
            <a:cxnSpLocks noChangeShapeType="1"/>
            <a:stCxn id="27658" idx="5"/>
            <a:endCxn id="27659" idx="2"/>
          </p:cNvCxnSpPr>
          <p:nvPr/>
        </p:nvCxnSpPr>
        <p:spPr bwMode="auto">
          <a:xfrm>
            <a:off x="2478088" y="4967288"/>
            <a:ext cx="620712" cy="4048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6" name="AutoShape 58">
            <a:extLst>
              <a:ext uri="{FF2B5EF4-FFF2-40B4-BE49-F238E27FC236}">
                <a16:creationId xmlns:a16="http://schemas.microsoft.com/office/drawing/2014/main" id="{FD43074D-15EE-9644-83EE-B18E9E00F642}"/>
              </a:ext>
            </a:extLst>
          </p:cNvPr>
          <p:cNvCxnSpPr>
            <a:cxnSpLocks noChangeShapeType="1"/>
            <a:stCxn id="27658" idx="7"/>
            <a:endCxn id="27657" idx="6"/>
          </p:cNvCxnSpPr>
          <p:nvPr/>
        </p:nvCxnSpPr>
        <p:spPr bwMode="auto">
          <a:xfrm flipH="1" flipV="1">
            <a:off x="2108200" y="4203701"/>
            <a:ext cx="369888" cy="7096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7" name="AutoShape 59">
            <a:extLst>
              <a:ext uri="{FF2B5EF4-FFF2-40B4-BE49-F238E27FC236}">
                <a16:creationId xmlns:a16="http://schemas.microsoft.com/office/drawing/2014/main" id="{AD2EF7C3-25EA-244C-8BDE-28C6639FE2E1}"/>
              </a:ext>
            </a:extLst>
          </p:cNvPr>
          <p:cNvCxnSpPr>
            <a:cxnSpLocks noChangeShapeType="1"/>
            <a:stCxn id="27656" idx="5"/>
            <a:endCxn id="27657" idx="0"/>
          </p:cNvCxnSpPr>
          <p:nvPr/>
        </p:nvCxnSpPr>
        <p:spPr bwMode="auto">
          <a:xfrm flipH="1">
            <a:off x="2070100" y="3379788"/>
            <a:ext cx="458788" cy="7858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8" name="AutoShape 60">
            <a:extLst>
              <a:ext uri="{FF2B5EF4-FFF2-40B4-BE49-F238E27FC236}">
                <a16:creationId xmlns:a16="http://schemas.microsoft.com/office/drawing/2014/main" id="{151EECDE-1A93-314E-9D3F-B4AFBBDE4131}"/>
              </a:ext>
            </a:extLst>
          </p:cNvPr>
          <p:cNvCxnSpPr>
            <a:cxnSpLocks noChangeShapeType="1"/>
            <a:stCxn id="27660" idx="4"/>
            <a:endCxn id="27659" idx="2"/>
          </p:cNvCxnSpPr>
          <p:nvPr/>
        </p:nvCxnSpPr>
        <p:spPr bwMode="auto">
          <a:xfrm flipH="1" flipV="1">
            <a:off x="3098800" y="5372100"/>
            <a:ext cx="723900" cy="279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09" name="AutoShape 61">
            <a:extLst>
              <a:ext uri="{FF2B5EF4-FFF2-40B4-BE49-F238E27FC236}">
                <a16:creationId xmlns:a16="http://schemas.microsoft.com/office/drawing/2014/main" id="{A0F6645D-3C03-D24A-BA03-EC72E309E2AF}"/>
              </a:ext>
            </a:extLst>
          </p:cNvPr>
          <p:cNvCxnSpPr>
            <a:cxnSpLocks noChangeShapeType="1"/>
            <a:stCxn id="27684" idx="6"/>
            <a:endCxn id="27683" idx="6"/>
          </p:cNvCxnSpPr>
          <p:nvPr/>
        </p:nvCxnSpPr>
        <p:spPr bwMode="auto">
          <a:xfrm flipH="1">
            <a:off x="9207500" y="3975100"/>
            <a:ext cx="508000" cy="5842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0" name="AutoShape 62">
            <a:extLst>
              <a:ext uri="{FF2B5EF4-FFF2-40B4-BE49-F238E27FC236}">
                <a16:creationId xmlns:a16="http://schemas.microsoft.com/office/drawing/2014/main" id="{9EEEB6F8-EB92-A54F-8F1D-08F4962AFFCB}"/>
              </a:ext>
            </a:extLst>
          </p:cNvPr>
          <p:cNvCxnSpPr>
            <a:cxnSpLocks noChangeShapeType="1"/>
            <a:stCxn id="27655" idx="4"/>
            <a:endCxn id="27654" idx="4"/>
          </p:cNvCxnSpPr>
          <p:nvPr/>
        </p:nvCxnSpPr>
        <p:spPr bwMode="auto">
          <a:xfrm>
            <a:off x="3175000" y="3302000"/>
            <a:ext cx="850900" cy="482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1" name="AutoShape 63">
            <a:extLst>
              <a:ext uri="{FF2B5EF4-FFF2-40B4-BE49-F238E27FC236}">
                <a16:creationId xmlns:a16="http://schemas.microsoft.com/office/drawing/2014/main" id="{017AC86C-263F-6D40-B9B0-FC3C783C02A0}"/>
              </a:ext>
            </a:extLst>
          </p:cNvPr>
          <p:cNvCxnSpPr>
            <a:cxnSpLocks noChangeShapeType="1"/>
            <a:stCxn id="27653" idx="6"/>
            <a:endCxn id="27667" idx="3"/>
          </p:cNvCxnSpPr>
          <p:nvPr/>
        </p:nvCxnSpPr>
        <p:spPr bwMode="auto">
          <a:xfrm flipV="1">
            <a:off x="4610101" y="3544888"/>
            <a:ext cx="862013" cy="3286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2" name="AutoShape 64">
            <a:extLst>
              <a:ext uri="{FF2B5EF4-FFF2-40B4-BE49-F238E27FC236}">
                <a16:creationId xmlns:a16="http://schemas.microsoft.com/office/drawing/2014/main" id="{D7AB279E-3BE1-D748-8AB4-A05E4D83E087}"/>
              </a:ext>
            </a:extLst>
          </p:cNvPr>
          <p:cNvCxnSpPr>
            <a:cxnSpLocks noChangeShapeType="1"/>
            <a:stCxn id="27671" idx="4"/>
            <a:endCxn id="27681" idx="1"/>
          </p:cNvCxnSpPr>
          <p:nvPr/>
        </p:nvCxnSpPr>
        <p:spPr bwMode="auto">
          <a:xfrm>
            <a:off x="7213601" y="3314701"/>
            <a:ext cx="849313" cy="404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3" name="AutoShape 65">
            <a:extLst>
              <a:ext uri="{FF2B5EF4-FFF2-40B4-BE49-F238E27FC236}">
                <a16:creationId xmlns:a16="http://schemas.microsoft.com/office/drawing/2014/main" id="{AA3C9DC1-CB71-6343-B79A-D3BC74230E0A}"/>
              </a:ext>
            </a:extLst>
          </p:cNvPr>
          <p:cNvCxnSpPr>
            <a:cxnSpLocks noChangeShapeType="1"/>
            <a:stCxn id="27651" idx="3"/>
            <a:endCxn id="27661" idx="7"/>
          </p:cNvCxnSpPr>
          <p:nvPr/>
        </p:nvCxnSpPr>
        <p:spPr bwMode="auto">
          <a:xfrm flipH="1">
            <a:off x="4141789" y="4916489"/>
            <a:ext cx="517525"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4" name="AutoShape 66">
            <a:extLst>
              <a:ext uri="{FF2B5EF4-FFF2-40B4-BE49-F238E27FC236}">
                <a16:creationId xmlns:a16="http://schemas.microsoft.com/office/drawing/2014/main" id="{19A385BB-6393-8B43-B20C-CA320FE2D751}"/>
              </a:ext>
            </a:extLst>
          </p:cNvPr>
          <p:cNvCxnSpPr>
            <a:cxnSpLocks noChangeShapeType="1"/>
            <a:stCxn id="27676" idx="1"/>
            <a:endCxn id="27678" idx="2"/>
          </p:cNvCxnSpPr>
          <p:nvPr/>
        </p:nvCxnSpPr>
        <p:spPr bwMode="auto">
          <a:xfrm>
            <a:off x="7173914" y="5599114"/>
            <a:ext cx="1068387" cy="396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5" name="AutoShape 67">
            <a:extLst>
              <a:ext uri="{FF2B5EF4-FFF2-40B4-BE49-F238E27FC236}">
                <a16:creationId xmlns:a16="http://schemas.microsoft.com/office/drawing/2014/main" id="{EC72CA60-1E7C-4742-A97B-8FDEE80E4086}"/>
              </a:ext>
            </a:extLst>
          </p:cNvPr>
          <p:cNvCxnSpPr>
            <a:cxnSpLocks noChangeShapeType="1"/>
            <a:stCxn id="27681" idx="6"/>
            <a:endCxn id="27685" idx="7"/>
          </p:cNvCxnSpPr>
          <p:nvPr/>
        </p:nvCxnSpPr>
        <p:spPr bwMode="auto">
          <a:xfrm>
            <a:off x="8128000" y="3746501"/>
            <a:ext cx="1982788" cy="111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6" name="AutoShape 68">
            <a:extLst>
              <a:ext uri="{FF2B5EF4-FFF2-40B4-BE49-F238E27FC236}">
                <a16:creationId xmlns:a16="http://schemas.microsoft.com/office/drawing/2014/main" id="{8D8CB5A4-CB19-4C40-A3A3-711D7C379116}"/>
              </a:ext>
            </a:extLst>
          </p:cNvPr>
          <p:cNvCxnSpPr>
            <a:cxnSpLocks noChangeShapeType="1"/>
            <a:stCxn id="27680" idx="3"/>
            <a:endCxn id="27672" idx="5"/>
          </p:cNvCxnSpPr>
          <p:nvPr/>
        </p:nvCxnSpPr>
        <p:spPr bwMode="auto">
          <a:xfrm flipH="1" flipV="1">
            <a:off x="6897689" y="3798888"/>
            <a:ext cx="1101725"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7" name="AutoShape 69">
            <a:extLst>
              <a:ext uri="{FF2B5EF4-FFF2-40B4-BE49-F238E27FC236}">
                <a16:creationId xmlns:a16="http://schemas.microsoft.com/office/drawing/2014/main" id="{2B4EADC6-5536-B049-B5D0-F52DCAB55E51}"/>
              </a:ext>
            </a:extLst>
          </p:cNvPr>
          <p:cNvCxnSpPr>
            <a:cxnSpLocks noChangeShapeType="1"/>
            <a:stCxn id="27663" idx="4"/>
            <a:endCxn id="27664" idx="1"/>
          </p:cNvCxnSpPr>
          <p:nvPr/>
        </p:nvCxnSpPr>
        <p:spPr bwMode="auto">
          <a:xfrm flipV="1">
            <a:off x="6121401" y="5903914"/>
            <a:ext cx="976313" cy="1666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8" name="AutoShape 70">
            <a:extLst>
              <a:ext uri="{FF2B5EF4-FFF2-40B4-BE49-F238E27FC236}">
                <a16:creationId xmlns:a16="http://schemas.microsoft.com/office/drawing/2014/main" id="{0B00D4EC-1DB6-144F-9A6F-BA2B02855777}"/>
              </a:ext>
            </a:extLst>
          </p:cNvPr>
          <p:cNvCxnSpPr>
            <a:cxnSpLocks noChangeShapeType="1"/>
            <a:stCxn id="27650" idx="6"/>
            <a:endCxn id="27672" idx="6"/>
          </p:cNvCxnSpPr>
          <p:nvPr/>
        </p:nvCxnSpPr>
        <p:spPr bwMode="auto">
          <a:xfrm flipV="1">
            <a:off x="4749800" y="3771900"/>
            <a:ext cx="2159000" cy="749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19" name="AutoShape 71">
            <a:extLst>
              <a:ext uri="{FF2B5EF4-FFF2-40B4-BE49-F238E27FC236}">
                <a16:creationId xmlns:a16="http://schemas.microsoft.com/office/drawing/2014/main" id="{D7E61AB9-98A1-8341-92CD-B3296FE57099}"/>
              </a:ext>
            </a:extLst>
          </p:cNvPr>
          <p:cNvCxnSpPr>
            <a:cxnSpLocks noChangeShapeType="1"/>
            <a:stCxn id="27675" idx="5"/>
            <a:endCxn id="27666" idx="5"/>
          </p:cNvCxnSpPr>
          <p:nvPr/>
        </p:nvCxnSpPr>
        <p:spPr bwMode="auto">
          <a:xfrm flipH="1">
            <a:off x="6161088" y="4738688"/>
            <a:ext cx="6858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20" name="AutoShape 72">
            <a:extLst>
              <a:ext uri="{FF2B5EF4-FFF2-40B4-BE49-F238E27FC236}">
                <a16:creationId xmlns:a16="http://schemas.microsoft.com/office/drawing/2014/main" id="{12FD9A9A-3CEB-644A-A483-FD8D8CADF7FA}"/>
              </a:ext>
            </a:extLst>
          </p:cNvPr>
          <p:cNvCxnSpPr>
            <a:cxnSpLocks noChangeShapeType="1"/>
            <a:stCxn id="27666" idx="4"/>
            <a:endCxn id="27652" idx="5"/>
          </p:cNvCxnSpPr>
          <p:nvPr/>
        </p:nvCxnSpPr>
        <p:spPr bwMode="auto">
          <a:xfrm flipH="1">
            <a:off x="4941888" y="5283200"/>
            <a:ext cx="1192212" cy="6746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721" name="Text Box 73">
            <a:extLst>
              <a:ext uri="{FF2B5EF4-FFF2-40B4-BE49-F238E27FC236}">
                <a16:creationId xmlns:a16="http://schemas.microsoft.com/office/drawing/2014/main" id="{083C2A4C-E559-4D47-AA52-095104AA4949}"/>
              </a:ext>
            </a:extLst>
          </p:cNvPr>
          <p:cNvSpPr txBox="1">
            <a:spLocks noChangeArrowheads="1"/>
          </p:cNvSpPr>
          <p:nvPr/>
        </p:nvSpPr>
        <p:spPr bwMode="auto">
          <a:xfrm>
            <a:off x="4262438" y="6284913"/>
            <a:ext cx="25380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Total distance = xxx miles</a:t>
            </a:r>
          </a:p>
        </p:txBody>
      </p:sp>
      <p:pic>
        <p:nvPicPr>
          <p:cNvPr id="31819" name="Picture 75">
            <a:extLst>
              <a:ext uri="{FF2B5EF4-FFF2-40B4-BE49-F238E27FC236}">
                <a16:creationId xmlns:a16="http://schemas.microsoft.com/office/drawing/2014/main" id="{7526DAE0-B4EA-FD47-AAE8-2C2962643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236538"/>
            <a:ext cx="5435600" cy="254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1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2356" y="1295400"/>
            <a:ext cx="3733800" cy="4525963"/>
          </a:xfrm>
        </p:spPr>
        <p:txBody>
          <a:bodyPr>
            <a:normAutofit/>
          </a:bodyPr>
          <a:lstStyle/>
          <a:p>
            <a:r>
              <a:rPr lang="en-US" sz="1800" dirty="0"/>
              <a:t>Optimal result found in 2001 has approximately 66,000 kilometers</a:t>
            </a:r>
          </a:p>
          <a:p>
            <a:r>
              <a:rPr lang="en-US" sz="1800" dirty="0"/>
              <a:t> The computation was carried out on a network of 110 processors located at Rice and Princeton.</a:t>
            </a:r>
          </a:p>
          <a:p>
            <a:r>
              <a:rPr lang="en-US" sz="1800" dirty="0"/>
              <a:t>13,509 city tour through the United States was solved in 1998.</a:t>
            </a:r>
          </a:p>
        </p:txBody>
      </p:sp>
      <p:sp>
        <p:nvSpPr>
          <p:cNvPr id="3" name="Title 2"/>
          <p:cNvSpPr>
            <a:spLocks noGrp="1"/>
          </p:cNvSpPr>
          <p:nvPr>
            <p:ph type="title"/>
          </p:nvPr>
        </p:nvSpPr>
        <p:spPr>
          <a:xfrm>
            <a:off x="838200" y="153369"/>
            <a:ext cx="10515600" cy="655153"/>
          </a:xfrm>
        </p:spPr>
        <p:txBody>
          <a:bodyPr>
            <a:normAutofit fontScale="90000"/>
          </a:bodyPr>
          <a:lstStyle/>
          <a:p>
            <a:r>
              <a:rPr lang="en-US" dirty="0"/>
              <a:t>15,112 Cities in Germany </a:t>
            </a:r>
          </a:p>
        </p:txBody>
      </p:sp>
      <p:pic>
        <p:nvPicPr>
          <p:cNvPr id="2050" name="Picture 2"/>
          <p:cNvPicPr>
            <a:picLocks noChangeAspect="1" noChangeArrowheads="1"/>
          </p:cNvPicPr>
          <p:nvPr/>
        </p:nvPicPr>
        <p:blipFill>
          <a:blip r:embed="rId2" cstate="print"/>
          <a:srcRect/>
          <a:stretch>
            <a:fillRect/>
          </a:stretch>
        </p:blipFill>
        <p:spPr bwMode="auto">
          <a:xfrm>
            <a:off x="5867401" y="1295400"/>
            <a:ext cx="3822123" cy="4946276"/>
          </a:xfrm>
          <a:prstGeom prst="rect">
            <a:avLst/>
          </a:prstGeom>
          <a:noFill/>
          <a:ln w="9525">
            <a:noFill/>
            <a:miter lim="800000"/>
            <a:headEnd/>
            <a:tailEnd/>
          </a:ln>
        </p:spPr>
      </p:pic>
    </p:spTree>
    <p:extLst>
      <p:ext uri="{BB962C8B-B14F-4D97-AF65-F5344CB8AC3E}">
        <p14:creationId xmlns:p14="http://schemas.microsoft.com/office/powerpoint/2010/main" val="235659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a:t>In May 2004, the traveling</a:t>
            </a:r>
          </a:p>
          <a:p>
            <a:pPr>
              <a:buNone/>
            </a:pPr>
            <a:r>
              <a:rPr lang="en-US" sz="2000" dirty="0"/>
              <a:t>salesman problem of visiting</a:t>
            </a:r>
          </a:p>
          <a:p>
            <a:pPr>
              <a:buNone/>
            </a:pPr>
            <a:r>
              <a:rPr lang="en-US" sz="2000" dirty="0"/>
              <a:t>all 24,978 cities in Sweden</a:t>
            </a:r>
          </a:p>
          <a:p>
            <a:pPr>
              <a:buNone/>
            </a:pPr>
            <a:r>
              <a:rPr lang="en-US" sz="2000" dirty="0"/>
              <a:t>was solved: This is currently</a:t>
            </a:r>
          </a:p>
          <a:p>
            <a:pPr>
              <a:buNone/>
            </a:pPr>
            <a:r>
              <a:rPr lang="en-US" sz="2000" dirty="0"/>
              <a:t>the largest solved TSP</a:t>
            </a:r>
          </a:p>
          <a:p>
            <a:pPr>
              <a:buNone/>
            </a:pPr>
            <a:r>
              <a:rPr lang="en-US" sz="2000" dirty="0"/>
              <a:t>Instance.</a:t>
            </a:r>
          </a:p>
        </p:txBody>
      </p:sp>
      <p:sp>
        <p:nvSpPr>
          <p:cNvPr id="3" name="Title 2"/>
          <p:cNvSpPr>
            <a:spLocks noGrp="1"/>
          </p:cNvSpPr>
          <p:nvPr>
            <p:ph type="title"/>
          </p:nvPr>
        </p:nvSpPr>
        <p:spPr>
          <a:xfrm>
            <a:off x="838200" y="28241"/>
            <a:ext cx="10515600" cy="866909"/>
          </a:xfrm>
        </p:spPr>
        <p:txBody>
          <a:bodyPr/>
          <a:lstStyle/>
          <a:p>
            <a:r>
              <a:rPr lang="en-US" dirty="0"/>
              <a:t>24,978 cities in Sweden</a:t>
            </a:r>
          </a:p>
        </p:txBody>
      </p:sp>
      <p:pic>
        <p:nvPicPr>
          <p:cNvPr id="1027" name="Picture 3"/>
          <p:cNvPicPr>
            <a:picLocks noChangeAspect="1" noChangeArrowheads="1"/>
          </p:cNvPicPr>
          <p:nvPr/>
        </p:nvPicPr>
        <p:blipFill>
          <a:blip r:embed="rId3" cstate="print"/>
          <a:srcRect/>
          <a:stretch>
            <a:fillRect/>
          </a:stretch>
        </p:blipFill>
        <p:spPr bwMode="auto">
          <a:xfrm>
            <a:off x="6096001" y="1371601"/>
            <a:ext cx="4142383" cy="5153025"/>
          </a:xfrm>
          <a:prstGeom prst="rect">
            <a:avLst/>
          </a:prstGeom>
          <a:noFill/>
          <a:ln w="9525">
            <a:noFill/>
            <a:miter lim="800000"/>
            <a:headEnd/>
            <a:tailEnd/>
          </a:ln>
        </p:spPr>
      </p:pic>
    </p:spTree>
    <p:extLst>
      <p:ext uri="{BB962C8B-B14F-4D97-AF65-F5344CB8AC3E}">
        <p14:creationId xmlns:p14="http://schemas.microsoft.com/office/powerpoint/2010/main" val="110572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Best known result by Hung </a:t>
            </a:r>
            <a:r>
              <a:rPr lang="en-US" dirty="0" err="1"/>
              <a:t>Dinh</a:t>
            </a:r>
            <a:r>
              <a:rPr lang="en-US" dirty="0"/>
              <a:t> Nguyen, 4,566,563.</a:t>
            </a:r>
          </a:p>
        </p:txBody>
      </p:sp>
      <p:sp>
        <p:nvSpPr>
          <p:cNvPr id="3" name="Title 2"/>
          <p:cNvSpPr>
            <a:spLocks noGrp="1"/>
          </p:cNvSpPr>
          <p:nvPr>
            <p:ph type="title"/>
          </p:nvPr>
        </p:nvSpPr>
        <p:spPr>
          <a:xfrm>
            <a:off x="838200" y="182246"/>
            <a:ext cx="10515600" cy="712904"/>
          </a:xfrm>
        </p:spPr>
        <p:txBody>
          <a:bodyPr/>
          <a:lstStyle/>
          <a:p>
            <a:r>
              <a:rPr lang="en-US" dirty="0"/>
              <a:t>71009 in China</a:t>
            </a:r>
          </a:p>
        </p:txBody>
      </p:sp>
      <p:pic>
        <p:nvPicPr>
          <p:cNvPr id="3074" name="Picture 2"/>
          <p:cNvPicPr>
            <a:picLocks noChangeAspect="1" noChangeArrowheads="1"/>
          </p:cNvPicPr>
          <p:nvPr/>
        </p:nvPicPr>
        <p:blipFill>
          <a:blip r:embed="rId2" cstate="print"/>
          <a:srcRect/>
          <a:stretch>
            <a:fillRect/>
          </a:stretch>
        </p:blipFill>
        <p:spPr bwMode="auto">
          <a:xfrm>
            <a:off x="3352800" y="2286000"/>
            <a:ext cx="7067550" cy="4286250"/>
          </a:xfrm>
          <a:prstGeom prst="rect">
            <a:avLst/>
          </a:prstGeom>
          <a:noFill/>
          <a:ln w="9525">
            <a:noFill/>
            <a:miter lim="800000"/>
            <a:headEnd/>
            <a:tailEnd/>
          </a:ln>
        </p:spPr>
      </p:pic>
    </p:spTree>
    <p:extLst>
      <p:ext uri="{BB962C8B-B14F-4D97-AF65-F5344CB8AC3E}">
        <p14:creationId xmlns:p14="http://schemas.microsoft.com/office/powerpoint/2010/main" val="1828795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75368"/>
            <a:ext cx="10515600" cy="4351338"/>
          </a:xfrm>
        </p:spPr>
        <p:txBody>
          <a:bodyPr/>
          <a:lstStyle/>
          <a:p>
            <a:r>
              <a:rPr lang="en-US" dirty="0"/>
              <a:t>Best known result by </a:t>
            </a:r>
            <a:r>
              <a:rPr lang="en-US" dirty="0" err="1"/>
              <a:t>Keld</a:t>
            </a:r>
            <a:r>
              <a:rPr lang="en-US" dirty="0"/>
              <a:t> </a:t>
            </a:r>
            <a:r>
              <a:rPr lang="en-US" dirty="0" err="1"/>
              <a:t>Helsgaun</a:t>
            </a:r>
            <a:r>
              <a:rPr lang="en-US" dirty="0"/>
              <a:t>, </a:t>
            </a:r>
            <a:r>
              <a:rPr lang="en-US" b="1" dirty="0"/>
              <a:t>7,516,146,716  December 2003</a:t>
            </a:r>
            <a:endParaRPr lang="en-US" dirty="0"/>
          </a:p>
        </p:txBody>
      </p:sp>
      <p:sp>
        <p:nvSpPr>
          <p:cNvPr id="3" name="Title 2"/>
          <p:cNvSpPr>
            <a:spLocks noGrp="1"/>
          </p:cNvSpPr>
          <p:nvPr>
            <p:ph type="title"/>
          </p:nvPr>
        </p:nvSpPr>
        <p:spPr>
          <a:xfrm>
            <a:off x="838200" y="85992"/>
            <a:ext cx="10515600" cy="866909"/>
          </a:xfrm>
        </p:spPr>
        <p:txBody>
          <a:bodyPr/>
          <a:lstStyle/>
          <a:p>
            <a:r>
              <a:rPr lang="en-US" dirty="0"/>
              <a:t>1,904,711 Cities in the World</a:t>
            </a:r>
          </a:p>
        </p:txBody>
      </p:sp>
      <p:pic>
        <p:nvPicPr>
          <p:cNvPr id="6" name="Picture 5" descr="world.anim1a.gif"/>
          <p:cNvPicPr>
            <a:picLocks noChangeAspect="1"/>
          </p:cNvPicPr>
          <p:nvPr/>
        </p:nvPicPr>
        <p:blipFill>
          <a:blip r:embed="rId2" cstate="print"/>
          <a:stretch>
            <a:fillRect/>
          </a:stretch>
        </p:blipFill>
        <p:spPr>
          <a:xfrm>
            <a:off x="4114800" y="2419350"/>
            <a:ext cx="4038600" cy="4038600"/>
          </a:xfrm>
          <a:prstGeom prst="rect">
            <a:avLst/>
          </a:prstGeom>
        </p:spPr>
      </p:pic>
    </p:spTree>
    <p:extLst>
      <p:ext uri="{BB962C8B-B14F-4D97-AF65-F5344CB8AC3E}">
        <p14:creationId xmlns:p14="http://schemas.microsoft.com/office/powerpoint/2010/main" val="27677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C4B692A5-BF22-8B42-BBE7-B054E136B1E0}"/>
              </a:ext>
            </a:extLst>
          </p:cNvPr>
          <p:cNvSpPr>
            <a:spLocks noGrp="1" noChangeArrowheads="1"/>
          </p:cNvSpPr>
          <p:nvPr>
            <p:ph type="title"/>
          </p:nvPr>
        </p:nvSpPr>
        <p:spPr>
          <a:xfrm>
            <a:off x="872490" y="191871"/>
            <a:ext cx="10515600" cy="770656"/>
          </a:xfrm>
          <a:ln/>
        </p:spPr>
        <p:txBody>
          <a:bodyPr/>
          <a:lstStyle/>
          <a:p>
            <a:r>
              <a:rPr lang="en-US" altLang="en-US" dirty="0"/>
              <a:t>Real-Life Applications</a:t>
            </a:r>
          </a:p>
        </p:txBody>
      </p:sp>
      <p:sp>
        <p:nvSpPr>
          <p:cNvPr id="11266" name="Rectangle 2">
            <a:extLst>
              <a:ext uri="{FF2B5EF4-FFF2-40B4-BE49-F238E27FC236}">
                <a16:creationId xmlns:a16="http://schemas.microsoft.com/office/drawing/2014/main" id="{7B9D97BB-536D-2D4C-91C1-45F33FA925D1}"/>
              </a:ext>
            </a:extLst>
          </p:cNvPr>
          <p:cNvSpPr>
            <a:spLocks noGrp="1" noChangeArrowheads="1"/>
          </p:cNvSpPr>
          <p:nvPr>
            <p:ph type="body" idx="1"/>
          </p:nvPr>
        </p:nvSpPr>
        <p:spPr>
          <a:xfrm>
            <a:off x="872490" y="1272222"/>
            <a:ext cx="10515600" cy="4351338"/>
          </a:xfrm>
          <a:ln/>
        </p:spPr>
        <p:txBody>
          <a:bodyPr>
            <a:normAutofit lnSpcReduction="10000"/>
          </a:bodyPr>
          <a:lstStyle/>
          <a:p>
            <a:r>
              <a:rPr lang="en-US" altLang="en-US" dirty="0"/>
              <a:t>It’s not likely anyone would want to plan a bike trip to 25 cities</a:t>
            </a:r>
          </a:p>
          <a:p>
            <a:r>
              <a:rPr lang="en-US" altLang="en-US" dirty="0"/>
              <a:t>But the solution of several important “real world” problems is the same as finding a tour of a large number of cities</a:t>
            </a:r>
          </a:p>
          <a:p>
            <a:pPr marL="571500" lvl="1">
              <a:spcBef>
                <a:spcPts val="1530"/>
              </a:spcBef>
            </a:pPr>
            <a:r>
              <a:rPr lang="en-US" altLang="en-US" dirty="0"/>
              <a:t>transportation:  school bus routes, </a:t>
            </a:r>
            <a:br>
              <a:rPr lang="en-US" altLang="en-US" dirty="0"/>
            </a:br>
            <a:r>
              <a:rPr lang="en-US" altLang="en-US" dirty="0"/>
              <a:t>service calls, delivering meals, ...</a:t>
            </a:r>
          </a:p>
          <a:p>
            <a:pPr marL="571500" lvl="1"/>
            <a:r>
              <a:rPr lang="en-US" altLang="en-US" dirty="0"/>
              <a:t>manufacturing:  an industrial robot </a:t>
            </a:r>
            <a:br>
              <a:rPr lang="en-US" altLang="en-US" dirty="0"/>
            </a:br>
            <a:r>
              <a:rPr lang="en-US" altLang="en-US" dirty="0"/>
              <a:t>that drills holes in printed circuit </a:t>
            </a:r>
            <a:br>
              <a:rPr lang="en-US" altLang="en-US" dirty="0"/>
            </a:br>
            <a:r>
              <a:rPr lang="en-US" altLang="en-US" dirty="0"/>
              <a:t>boards</a:t>
            </a:r>
          </a:p>
          <a:p>
            <a:pPr marL="571500" lvl="1"/>
            <a:r>
              <a:rPr lang="en-US" altLang="en-US" dirty="0"/>
              <a:t>VLSI (microchip) layout</a:t>
            </a:r>
          </a:p>
          <a:p>
            <a:pPr marL="571500" lvl="1"/>
            <a:r>
              <a:rPr lang="en-US" altLang="en-US" dirty="0"/>
              <a:t>communication:  planning new</a:t>
            </a:r>
            <a:br>
              <a:rPr lang="en-US" altLang="en-US" dirty="0"/>
            </a:br>
            <a:r>
              <a:rPr lang="en-US" altLang="en-US" dirty="0"/>
              <a:t>telecommunication networks</a:t>
            </a:r>
          </a:p>
        </p:txBody>
      </p:sp>
      <p:pic>
        <p:nvPicPr>
          <p:cNvPr id="11267" name="Picture 3">
            <a:extLst>
              <a:ext uri="{FF2B5EF4-FFF2-40B4-BE49-F238E27FC236}">
                <a16:creationId xmlns:a16="http://schemas.microsoft.com/office/drawing/2014/main" id="{7D1BB30C-EA4C-6341-865C-44C5C1812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290" y="2811780"/>
            <a:ext cx="3429000" cy="281178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68" name="Picture 4">
            <a:extLst>
              <a:ext uri="{FF2B5EF4-FFF2-40B4-BE49-F238E27FC236}">
                <a16:creationId xmlns:a16="http://schemas.microsoft.com/office/drawing/2014/main" id="{C72A0813-99DE-A94C-9CEC-30B2FE0D7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130" y="3188970"/>
            <a:ext cx="1965960" cy="296037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269" name="Rectangle 5">
            <a:extLst>
              <a:ext uri="{FF2B5EF4-FFF2-40B4-BE49-F238E27FC236}">
                <a16:creationId xmlns:a16="http://schemas.microsoft.com/office/drawing/2014/main" id="{6BE25374-7D53-2A40-8555-9B740EBFDA29}"/>
              </a:ext>
            </a:extLst>
          </p:cNvPr>
          <p:cNvSpPr>
            <a:spLocks/>
          </p:cNvSpPr>
          <p:nvPr/>
        </p:nvSpPr>
        <p:spPr bwMode="auto">
          <a:xfrm>
            <a:off x="3227070" y="5486400"/>
            <a:ext cx="2697480"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pPr algn="ctr"/>
            <a:r>
              <a:rPr lang="en-US" altLang="en-US" sz="1440" i="1" dirty="0">
                <a:solidFill>
                  <a:srgbClr val="000080"/>
                </a:solidFill>
                <a:latin typeface="Helvetica" pitchFamily="2" charset="0"/>
                <a:ea typeface="Helvetica" pitchFamily="2" charset="0"/>
                <a:cs typeface="Helvetica" pitchFamily="2" charset="0"/>
                <a:sym typeface="Helvetica" pitchFamily="2" charset="0"/>
              </a:rPr>
              <a:t>For many of these problems </a:t>
            </a:r>
            <a:r>
              <a:rPr lang="en-US" altLang="en-US" sz="1440" i="1" dirty="0">
                <a:solidFill>
                  <a:srgbClr val="000080"/>
                </a:solidFill>
                <a:latin typeface="Palatino" pitchFamily="2" charset="77"/>
                <a:ea typeface="Palatino" pitchFamily="2" charset="77"/>
                <a:cs typeface="Palatino" pitchFamily="2" charset="77"/>
                <a:sym typeface="Palatino" pitchFamily="2" charset="77"/>
              </a:rPr>
              <a:t>n</a:t>
            </a:r>
            <a:r>
              <a:rPr lang="en-US" altLang="en-US" sz="1440" i="1" dirty="0">
                <a:solidFill>
                  <a:srgbClr val="000080"/>
                </a:solidFill>
                <a:latin typeface="Helvetica" pitchFamily="2" charset="0"/>
                <a:ea typeface="Helvetica" pitchFamily="2" charset="0"/>
                <a:cs typeface="Helvetica" pitchFamily="2" charset="0"/>
                <a:sym typeface="Helvetica" pitchFamily="2" charset="0"/>
              </a:rPr>
              <a:t> (the number of “cities”) can be 1,000 or more</a:t>
            </a:r>
          </a:p>
        </p:txBody>
      </p:sp>
    </p:spTree>
    <p:extLst>
      <p:ext uri="{BB962C8B-B14F-4D97-AF65-F5344CB8AC3E}">
        <p14:creationId xmlns:p14="http://schemas.microsoft.com/office/powerpoint/2010/main" val="491020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0" presetClass="entr" presetSubtype="0" fill="hold" grpId="0" nodeType="afterEffect">
                                  <p:stCondLst>
                                    <p:cond delay="0"/>
                                  </p:stCondLst>
                                  <p:childTnLst>
                                    <p:set>
                                      <p:cBhvr>
                                        <p:cTn id="6" dur="1" fill="hold">
                                          <p:stCondLst>
                                            <p:cond delay="499"/>
                                          </p:stCondLst>
                                        </p:cTn>
                                        <p:tgtEl>
                                          <p:spTgt spid="11265"/>
                                        </p:tgtEl>
                                        <p:attrNameLst>
                                          <p:attrName>style.visibility</p:attrName>
                                        </p:attrNameLst>
                                      </p:cBhvr>
                                      <p:to>
                                        <p:strVal val="visible"/>
                                      </p:to>
                                    </p:set>
                                  </p:childTnLst>
                                </p:cTn>
                              </p:par>
                            </p:childTnLst>
                          </p:cTn>
                        </p:par>
                        <p:par>
                          <p:cTn id="7" fill="hold" nodeType="afterGroup">
                            <p:stCondLst>
                              <p:cond delay="500"/>
                            </p:stCondLst>
                            <p:childTnLst>
                              <p:par>
                                <p:cTn id="8" presetID="500" presetClass="entr" presetSubtype="0" fill="hold" grpId="0" nodeType="afterEffect">
                                  <p:stCondLst>
                                    <p:cond delay="0"/>
                                  </p:stCondLst>
                                  <p:childTnLst>
                                    <p:set>
                                      <p:cBhvr>
                                        <p:cTn id="9" dur="1" fill="hold">
                                          <p:stCondLst>
                                            <p:cond delay="499"/>
                                          </p:stCondLst>
                                        </p:cTn>
                                        <p:tgtEl>
                                          <p:spTgt spid="11266">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500" presetClass="entr" presetSubtype="0" fill="hold" grpId="0" nodeType="afterEffect">
                                  <p:stCondLst>
                                    <p:cond delay="0"/>
                                  </p:stCondLst>
                                  <p:childTnLst>
                                    <p:set>
                                      <p:cBhvr>
                                        <p:cTn id="12" dur="1" fill="hold">
                                          <p:stCondLst>
                                            <p:cond delay="499"/>
                                          </p:stCondLst>
                                        </p:cTn>
                                        <p:tgtEl>
                                          <p:spTgt spid="11266">
                                            <p:txEl>
                                              <p:pRg st="1" end="1"/>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500" presetClass="entr" presetSubtype="0" fill="hold" grpId="0" nodeType="afterEffect">
                                  <p:stCondLst>
                                    <p:cond delay="0"/>
                                  </p:stCondLst>
                                  <p:childTnLst>
                                    <p:set>
                                      <p:cBhvr>
                                        <p:cTn id="15" dur="1" fill="hold">
                                          <p:stCondLst>
                                            <p:cond delay="499"/>
                                          </p:stCondLst>
                                        </p:cTn>
                                        <p:tgtEl>
                                          <p:spTgt spid="11266">
                                            <p:txEl>
                                              <p:pRg st="2" end="2"/>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500" presetClass="entr" presetSubtype="0" fill="hold" grpId="0" nodeType="afterEffect">
                                  <p:stCondLst>
                                    <p:cond delay="0"/>
                                  </p:stCondLst>
                                  <p:childTnLst>
                                    <p:set>
                                      <p:cBhvr>
                                        <p:cTn id="18" dur="1" fill="hold">
                                          <p:stCondLst>
                                            <p:cond delay="499"/>
                                          </p:stCondLst>
                                        </p:cTn>
                                        <p:tgtEl>
                                          <p:spTgt spid="11266">
                                            <p:txEl>
                                              <p:pRg st="3" end="3"/>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500" presetClass="entr" presetSubtype="0" fill="hold" grpId="0" nodeType="afterEffect">
                                  <p:stCondLst>
                                    <p:cond delay="0"/>
                                  </p:stCondLst>
                                  <p:childTnLst>
                                    <p:set>
                                      <p:cBhvr>
                                        <p:cTn id="21" dur="1" fill="hold">
                                          <p:stCondLst>
                                            <p:cond delay="499"/>
                                          </p:stCondLst>
                                        </p:cTn>
                                        <p:tgtEl>
                                          <p:spTgt spid="11266">
                                            <p:txEl>
                                              <p:pRg st="4" end="4"/>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500" presetClass="entr" presetSubtype="0" fill="hold" grpId="0" nodeType="afterEffect">
                                  <p:stCondLst>
                                    <p:cond delay="0"/>
                                  </p:stCondLst>
                                  <p:childTnLst>
                                    <p:set>
                                      <p:cBhvr>
                                        <p:cTn id="24" dur="1" fill="hold">
                                          <p:stCondLst>
                                            <p:cond delay="499"/>
                                          </p:stCondLst>
                                        </p:cTn>
                                        <p:tgtEl>
                                          <p:spTgt spid="11266">
                                            <p:txEl>
                                              <p:pRg st="5" end="5"/>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500" presetClass="entr" presetSubtype="0" fill="hold" nodeType="afterEffect">
                                  <p:stCondLst>
                                    <p:cond delay="0"/>
                                  </p:stCondLst>
                                  <p:childTnLst>
                                    <p:set>
                                      <p:cBhvr>
                                        <p:cTn id="27" dur="1" fill="hold">
                                          <p:stCondLst>
                                            <p:cond delay="499"/>
                                          </p:stCondLst>
                                        </p:cTn>
                                        <p:tgtEl>
                                          <p:spTgt spid="1126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00" presetClass="entr" presetSubtype="0" fill="hold" nodeType="clickEffect">
                                  <p:stCondLst>
                                    <p:cond delay="0"/>
                                  </p:stCondLst>
                                  <p:childTnLst>
                                    <p:set>
                                      <p:cBhvr>
                                        <p:cTn id="31" dur="1" fill="hold">
                                          <p:stCondLst>
                                            <p:cond delay="499"/>
                                          </p:stCondLst>
                                        </p:cTn>
                                        <p:tgtEl>
                                          <p:spTgt spid="1126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00" presetClass="entr" presetSubtype="0" fill="hold" grpId="0" nodeType="clickEffect">
                                  <p:stCondLst>
                                    <p:cond delay="0"/>
                                  </p:stCondLst>
                                  <p:childTnLst>
                                    <p:set>
                                      <p:cBhvr>
                                        <p:cTn id="35" dur="1" fill="hold">
                                          <p:stCondLst>
                                            <p:cond delay="499"/>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autoUpdateAnimBg="0"/>
      <p:bldP spid="11266" grpId="0" build="p" bldLvl="5" autoUpdateAnimBg="0" advAuto="0"/>
      <p:bldP spid="1126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838200" y="95617"/>
            <a:ext cx="10515600" cy="838033"/>
          </a:xfrm>
        </p:spPr>
        <p:txBody>
          <a:bodyPr/>
          <a:lstStyle/>
          <a:p>
            <a:r>
              <a:rPr lang="en-US" altLang="en-US" dirty="0"/>
              <a:t>Exhaustive Search</a:t>
            </a:r>
          </a:p>
        </p:txBody>
      </p:sp>
      <p:sp>
        <p:nvSpPr>
          <p:cNvPr id="697347" name="Rectangle 3"/>
          <p:cNvSpPr>
            <a:spLocks noGrp="1" noChangeArrowheads="1"/>
          </p:cNvSpPr>
          <p:nvPr>
            <p:ph type="body" idx="1"/>
          </p:nvPr>
        </p:nvSpPr>
        <p:spPr>
          <a:xfrm>
            <a:off x="838200" y="1633120"/>
            <a:ext cx="10515600" cy="4351338"/>
          </a:xfrm>
        </p:spPr>
        <p:txBody>
          <a:bodyPr>
            <a:normAutofit/>
          </a:bodyPr>
          <a:lstStyle/>
          <a:p>
            <a:r>
              <a:rPr lang="en-US" altLang="en-US" sz="2400" dirty="0"/>
              <a:t>Problem: Find the optimal tour in a graph G = (</a:t>
            </a:r>
            <a:r>
              <a:rPr lang="en-US" altLang="en-US" sz="2400" i="1" dirty="0"/>
              <a:t>V,E</a:t>
            </a:r>
            <a:r>
              <a:rPr lang="en-US" altLang="en-US" sz="2400" dirty="0"/>
              <a:t>)</a:t>
            </a:r>
          </a:p>
          <a:p>
            <a:pPr lvl="1"/>
            <a:r>
              <a:rPr lang="en-US" altLang="en-US" sz="2200" dirty="0"/>
              <a:t>Sub-problem: Does G contain a Hamiltonian cycle?</a:t>
            </a:r>
          </a:p>
          <a:p>
            <a:pPr lvl="1"/>
            <a:r>
              <a:rPr lang="en-US" altLang="en-US" sz="2200" dirty="0">
                <a:solidFill>
                  <a:srgbClr val="0000FF"/>
                </a:solidFill>
              </a:rPr>
              <a:t>No known easy algorithm for checking this…</a:t>
            </a:r>
          </a:p>
          <a:p>
            <a:r>
              <a:rPr lang="en-US" altLang="en-US" sz="2400" dirty="0">
                <a:solidFill>
                  <a:srgbClr val="0000FF"/>
                </a:solidFill>
              </a:rPr>
              <a:t>One solution</a:t>
            </a:r>
            <a:r>
              <a:rPr lang="en-US" altLang="en-US" sz="2400" dirty="0"/>
              <a:t>: Search through </a:t>
            </a:r>
            <a:r>
              <a:rPr lang="en-US" altLang="en-US" sz="2400" i="1" dirty="0">
                <a:solidFill>
                  <a:srgbClr val="0000FF"/>
                </a:solidFill>
              </a:rPr>
              <a:t>all paths</a:t>
            </a:r>
            <a:r>
              <a:rPr lang="en-US" altLang="en-US" sz="2400" dirty="0"/>
              <a:t> to find one that visits each vertex exactly once</a:t>
            </a:r>
          </a:p>
          <a:p>
            <a:pPr lvl="1"/>
            <a:r>
              <a:rPr lang="en-US" altLang="en-US" sz="2200" dirty="0"/>
              <a:t>Can use your favorite graph search algorithm (DFS!) to find various paths</a:t>
            </a:r>
          </a:p>
          <a:p>
            <a:r>
              <a:rPr lang="en-US" altLang="en-US" sz="2400" dirty="0"/>
              <a:t>This is an </a:t>
            </a:r>
            <a:r>
              <a:rPr lang="en-US" altLang="en-US" sz="2400" i="1" dirty="0"/>
              <a:t>exhaustive search</a:t>
            </a:r>
            <a:r>
              <a:rPr lang="en-US" altLang="en-US" sz="2400" dirty="0"/>
              <a:t> (“brute force”) algorithm since all combinations are tried</a:t>
            </a:r>
          </a:p>
          <a:p>
            <a:r>
              <a:rPr lang="en-US" altLang="en-US" sz="2400" dirty="0"/>
              <a:t>Worst case </a:t>
            </a:r>
            <a:r>
              <a:rPr lang="en-US" altLang="en-US" sz="2400" dirty="0">
                <a:sym typeface="Wingdings" panose="05000000000000000000" pitchFamily="2" charset="2"/>
              </a:rPr>
              <a:t></a:t>
            </a:r>
            <a:r>
              <a:rPr lang="en-US" altLang="en-US" sz="2400" dirty="0"/>
              <a:t> need to search all paths</a:t>
            </a:r>
          </a:p>
          <a:p>
            <a:pPr lvl="1"/>
            <a:r>
              <a:rPr lang="en-US" altLang="en-US" dirty="0">
                <a:solidFill>
                  <a:srgbClr val="0000FF"/>
                </a:solidFill>
              </a:rPr>
              <a:t>How many paths??</a:t>
            </a:r>
            <a:endParaRPr lang="en-US" altLang="en-US" sz="2000" dirty="0"/>
          </a:p>
        </p:txBody>
      </p:sp>
    </p:spTree>
    <p:extLst>
      <p:ext uri="{BB962C8B-B14F-4D97-AF65-F5344CB8AC3E}">
        <p14:creationId xmlns:p14="http://schemas.microsoft.com/office/powerpoint/2010/main" val="35300282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 P</a:t>
            </a:r>
          </a:p>
        </p:txBody>
      </p:sp>
      <p:sp>
        <p:nvSpPr>
          <p:cNvPr id="3" name="Content Placeholder 2"/>
          <p:cNvSpPr>
            <a:spLocks noGrp="1"/>
          </p:cNvSpPr>
          <p:nvPr>
            <p:ph idx="1"/>
          </p:nvPr>
        </p:nvSpPr>
        <p:spPr/>
        <p:txBody>
          <a:bodyPr/>
          <a:lstStyle/>
          <a:p>
            <a:r>
              <a:rPr lang="en-US" dirty="0"/>
              <a:t>The class P consists of those problems that are solvable in polynomial time.</a:t>
            </a:r>
          </a:p>
          <a:p>
            <a:r>
              <a:rPr lang="en-US" dirty="0"/>
              <a:t>More specifically, they are problems that can be solved in time O(</a:t>
            </a:r>
            <a:r>
              <a:rPr lang="en-US" dirty="0" err="1"/>
              <a:t>n</a:t>
            </a:r>
            <a:r>
              <a:rPr lang="en-US" baseline="30000" dirty="0" err="1"/>
              <a:t>k</a:t>
            </a:r>
            <a:r>
              <a:rPr lang="en-US" dirty="0"/>
              <a:t>) for some constant k, where n is the size of the input to the problem</a:t>
            </a:r>
          </a:p>
          <a:p>
            <a:r>
              <a:rPr lang="en-US" dirty="0"/>
              <a:t>The key is that n is the </a:t>
            </a:r>
            <a:r>
              <a:rPr lang="en-US" b="1" dirty="0"/>
              <a:t>size of input</a:t>
            </a:r>
          </a:p>
        </p:txBody>
      </p:sp>
    </p:spTree>
    <p:extLst>
      <p:ext uri="{BB962C8B-B14F-4D97-AF65-F5344CB8AC3E}">
        <p14:creationId xmlns:p14="http://schemas.microsoft.com/office/powerpoint/2010/main" val="2758429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838200" y="95617"/>
            <a:ext cx="10515600" cy="838033"/>
          </a:xfrm>
        </p:spPr>
        <p:txBody>
          <a:bodyPr/>
          <a:lstStyle/>
          <a:p>
            <a:r>
              <a:rPr lang="en-US" altLang="en-US" dirty="0"/>
              <a:t>Exhaustive Search Algorithm</a:t>
            </a:r>
          </a:p>
        </p:txBody>
      </p:sp>
      <p:sp>
        <p:nvSpPr>
          <p:cNvPr id="697347" name="Rectangle 3"/>
          <p:cNvSpPr>
            <a:spLocks noGrp="1" noChangeArrowheads="1"/>
          </p:cNvSpPr>
          <p:nvPr>
            <p:ph type="body" idx="1"/>
          </p:nvPr>
        </p:nvSpPr>
        <p:spPr>
          <a:xfrm>
            <a:off x="838200" y="1633120"/>
            <a:ext cx="10515600" cy="4351338"/>
          </a:xfrm>
        </p:spPr>
        <p:txBody>
          <a:bodyPr>
            <a:normAutofit/>
          </a:bodyPr>
          <a:lstStyle/>
          <a:p>
            <a:pPr fontAlgn="base"/>
            <a:r>
              <a:rPr lang="en-US" dirty="0"/>
              <a:t>Consider city 1 as the starting and ending point. Since route is cyclic, we can consider any point as starting point.</a:t>
            </a:r>
          </a:p>
          <a:p>
            <a:pPr fontAlgn="base"/>
            <a:r>
              <a:rPr lang="en-US" dirty="0"/>
              <a:t>Generate all (n-1)! permutations of cities.</a:t>
            </a:r>
          </a:p>
          <a:p>
            <a:pPr fontAlgn="base"/>
            <a:r>
              <a:rPr lang="en-US" dirty="0"/>
              <a:t>Calculate cost of every permutation and keep track of minimum cost permutation.</a:t>
            </a:r>
          </a:p>
          <a:p>
            <a:pPr fontAlgn="base"/>
            <a:r>
              <a:rPr lang="en-US" dirty="0"/>
              <a:t>Return the permutation with minimum cost.</a:t>
            </a:r>
          </a:p>
        </p:txBody>
      </p:sp>
    </p:spTree>
    <p:extLst>
      <p:ext uri="{BB962C8B-B14F-4D97-AF65-F5344CB8AC3E}">
        <p14:creationId xmlns:p14="http://schemas.microsoft.com/office/powerpoint/2010/main" val="12835148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a:xfrm>
            <a:off x="1039790" y="35859"/>
            <a:ext cx="10163502" cy="658368"/>
          </a:xfrm>
        </p:spPr>
        <p:txBody>
          <a:bodyPr>
            <a:normAutofit/>
          </a:bodyPr>
          <a:lstStyle/>
          <a:p>
            <a:r>
              <a:rPr lang="en-US" altLang="en-US" sz="3600" dirty="0"/>
              <a:t>TSP</a:t>
            </a:r>
          </a:p>
        </p:txBody>
      </p:sp>
      <p:sp>
        <p:nvSpPr>
          <p:cNvPr id="5" name="Content Placeholder 2">
            <a:extLst>
              <a:ext uri="{FF2B5EF4-FFF2-40B4-BE49-F238E27FC236}">
                <a16:creationId xmlns:a16="http://schemas.microsoft.com/office/drawing/2014/main" id="{8621C4AB-F870-E340-A045-CD10067D0944}"/>
              </a:ext>
            </a:extLst>
          </p:cNvPr>
          <p:cNvSpPr txBox="1">
            <a:spLocks/>
          </p:cNvSpPr>
          <p:nvPr/>
        </p:nvSpPr>
        <p:spPr bwMode="auto">
          <a:xfrm>
            <a:off x="1039791" y="797169"/>
            <a:ext cx="4343094" cy="577688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tabLst>
                <a:tab pos="581660" algn="l"/>
                <a:tab pos="1163320" algn="l"/>
                <a:tab pos="165735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FF0000"/>
                </a:solidFill>
                <a:latin typeface="Avenir Light" panose="020B0402020203020204" pitchFamily="34" charset="77"/>
                <a:ea typeface="Times New Roman" panose="02020603050405020304" pitchFamily="18" charset="0"/>
                <a:cs typeface="Vrinda" panose="020B0502040204020203" pitchFamily="34" charset="0"/>
              </a:rPr>
              <a:t>    #</a:t>
            </a: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include &lt;iostream&gt;</a:t>
            </a:r>
            <a:endParaRPr lang="en-US" sz="2400" dirty="0">
              <a:latin typeface="Avenir Light" panose="020B0402020203020204" pitchFamily="34" charset="77"/>
              <a:ea typeface="Calibri" panose="020F0502020204030204" pitchFamily="34" charset="0"/>
              <a:cs typeface="Vrinda" panose="020B0502040204020203" pitchFamily="34"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    </a:t>
            </a:r>
            <a:r>
              <a:rPr lang="en-US" sz="1600" dirty="0">
                <a:solidFill>
                  <a:srgbClr val="FF0000"/>
                </a:solidFill>
                <a:latin typeface="Avenir Light" panose="020B0402020203020204" pitchFamily="34" charset="77"/>
                <a:ea typeface="Times New Roman" panose="02020603050405020304" pitchFamily="18" charset="0"/>
                <a:cs typeface="Vrinda" panose="020B0502040204020203" pitchFamily="34" charset="0"/>
              </a:rPr>
              <a:t>#</a:t>
            </a: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include &lt;bits/</a:t>
            </a:r>
            <a:r>
              <a:rPr lang="en-US" sz="1600" dirty="0" err="1">
                <a:solidFill>
                  <a:srgbClr val="333333"/>
                </a:solidFill>
                <a:latin typeface="Avenir Light" panose="020B0402020203020204" pitchFamily="34" charset="77"/>
                <a:ea typeface="Times New Roman" panose="02020603050405020304" pitchFamily="18" charset="0"/>
                <a:cs typeface="Vrinda" panose="020B0502040204020203" pitchFamily="34" charset="0"/>
              </a:rPr>
              <a:t>stdc</a:t>
            </a: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++.h&gt;</a:t>
            </a:r>
            <a:endParaRPr lang="en-US" sz="2400" dirty="0">
              <a:latin typeface="Avenir Light" panose="020B0402020203020204" pitchFamily="34" charset="77"/>
              <a:ea typeface="Calibri" panose="020F0502020204030204" pitchFamily="34" charset="0"/>
              <a:cs typeface="Vrinda" panose="020B0502040204020203" pitchFamily="34"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    </a:t>
            </a:r>
            <a:r>
              <a:rPr lang="en-US" sz="1600" dirty="0">
                <a:solidFill>
                  <a:srgbClr val="008800"/>
                </a:solidFill>
                <a:latin typeface="Avenir Light" panose="020B0402020203020204" pitchFamily="34" charset="77"/>
                <a:ea typeface="Times New Roman" panose="02020603050405020304" pitchFamily="18" charset="0"/>
                <a:cs typeface="Vrinda" panose="020B0502040204020203" pitchFamily="34" charset="0"/>
              </a:rPr>
              <a:t>using</a:t>
            </a: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 </a:t>
            </a:r>
            <a:r>
              <a:rPr lang="en-US" sz="1600" dirty="0">
                <a:solidFill>
                  <a:srgbClr val="008800"/>
                </a:solidFill>
                <a:latin typeface="Avenir Light" panose="020B0402020203020204" pitchFamily="34" charset="77"/>
                <a:ea typeface="Times New Roman" panose="02020603050405020304" pitchFamily="18" charset="0"/>
                <a:cs typeface="Vrinda" panose="020B0502040204020203" pitchFamily="34" charset="0"/>
              </a:rPr>
              <a:t>namespace</a:t>
            </a: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 std;</a:t>
            </a:r>
            <a:endParaRPr lang="en-US" sz="2400" dirty="0">
              <a:latin typeface="Avenir Light" panose="020B0402020203020204" pitchFamily="34" charset="77"/>
              <a:ea typeface="Calibri" panose="020F0502020204030204" pitchFamily="34" charset="0"/>
              <a:cs typeface="Vrinda" panose="020B0502040204020203" pitchFamily="34"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 </a:t>
            </a:r>
            <a:r>
              <a:rPr lang="en-US" sz="1600" dirty="0">
                <a:solidFill>
                  <a:srgbClr val="FF0000"/>
                </a:solidFill>
                <a:latin typeface="Avenir Light" panose="020B0402020203020204" pitchFamily="34" charset="77"/>
                <a:ea typeface="Times New Roman" panose="02020603050405020304" pitchFamily="18" charset="0"/>
                <a:cs typeface="Vrinda" panose="020B0502040204020203" pitchFamily="34" charset="0"/>
              </a:rPr>
              <a:t>   #</a:t>
            </a: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define V 4</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b="1" dirty="0">
              <a:solidFill>
                <a:srgbClr val="333399"/>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err="1">
                <a:solidFill>
                  <a:srgbClr val="0066BB"/>
                </a:solidFill>
                <a:latin typeface="Avenir Light" panose="020B0402020203020204"/>
                <a:ea typeface="Times New Roman" panose="02020603050405020304" pitchFamily="18" charset="0"/>
                <a:cs typeface="Times New Roman" panose="02020603050405020304" pitchFamily="18" charset="0"/>
              </a:rPr>
              <a:t>travllingSalesmanProblem</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a:t>
            </a: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graph[][V], </a:t>
            </a: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s)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dirty="0">
                <a:solidFill>
                  <a:srgbClr val="888888"/>
                </a:solidFill>
                <a:latin typeface="Avenir Light" panose="020B0402020203020204"/>
                <a:ea typeface="Times New Roman" panose="02020603050405020304" pitchFamily="18" charset="0"/>
                <a:cs typeface="Times New Roman" panose="02020603050405020304" pitchFamily="18" charset="0"/>
              </a:rPr>
              <a:t>// store all vertices</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vector&lt;</a:t>
            </a: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&gt; vertex;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a:solidFill>
                  <a:srgbClr val="008800"/>
                </a:solidFill>
                <a:latin typeface="Avenir Light" panose="020B0402020203020204"/>
                <a:ea typeface="Times New Roman" panose="02020603050405020304" pitchFamily="18" charset="0"/>
                <a:cs typeface="Times New Roman" panose="02020603050405020304" pitchFamily="18" charset="0"/>
              </a:rPr>
              <a:t>for</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i</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 </a:t>
            </a:r>
            <a:r>
              <a:rPr lang="en-US" sz="1600" b="1" dirty="0">
                <a:solidFill>
                  <a:srgbClr val="0000DD"/>
                </a:solidFill>
                <a:latin typeface="Avenir Light" panose="020B0402020203020204"/>
                <a:ea typeface="Times New Roman" panose="02020603050405020304" pitchFamily="18" charset="0"/>
                <a:cs typeface="Times New Roman" panose="02020603050405020304" pitchFamily="18" charset="0"/>
              </a:rPr>
              <a:t>0</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i</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&lt; V; </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i</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a:solidFill>
                  <a:srgbClr val="008800"/>
                </a:solidFill>
                <a:latin typeface="Avenir Light" panose="020B0402020203020204"/>
                <a:ea typeface="Times New Roman" panose="02020603050405020304" pitchFamily="18" charset="0"/>
                <a:cs typeface="Times New Roman" panose="02020603050405020304" pitchFamily="18" charset="0"/>
              </a:rPr>
              <a:t>if</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i</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 s)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vertex.push_back</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i</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min_path</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 INT_MAX;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a:solidFill>
                  <a:srgbClr val="008800"/>
                </a:solidFill>
                <a:latin typeface="Avenir Light" panose="020B0402020203020204"/>
                <a:ea typeface="Times New Roman" panose="02020603050405020304" pitchFamily="18" charset="0"/>
                <a:cs typeface="Times New Roman" panose="02020603050405020304" pitchFamily="18" charset="0"/>
              </a:rPr>
              <a:t>do</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dirty="0" err="1">
                <a:solidFill>
                  <a:srgbClr val="333333"/>
                </a:solidFill>
                <a:latin typeface="Avenir Light" panose="020B0402020203020204"/>
                <a:ea typeface="Times New Roman" panose="02020603050405020304" pitchFamily="18" charset="0"/>
                <a:cs typeface="Times New Roman" panose="02020603050405020304" pitchFamily="18" charset="0"/>
              </a:rPr>
              <a:t>current_pathweight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 </a:t>
            </a:r>
            <a:r>
              <a:rPr lang="en-US" sz="1600" b="1" dirty="0">
                <a:solidFill>
                  <a:srgbClr val="0000DD"/>
                </a:solidFill>
                <a:latin typeface="Avenir Light" panose="020B0402020203020204"/>
                <a:ea typeface="Times New Roman" panose="02020603050405020304" pitchFamily="18" charset="0"/>
                <a:cs typeface="Times New Roman" panose="02020603050405020304" pitchFamily="18" charset="0"/>
              </a:rPr>
              <a:t>0</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endParaRPr lang="en-US" sz="2000" dirty="0">
              <a:latin typeface="Avenir Light" panose="020B0402020203020204"/>
              <a:ea typeface="Calibri" panose="020F0502020204030204" pitchFamily="34" charset="0"/>
              <a:cs typeface="Times New Roman" panose="02020603050405020304" pitchFamily="18"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a:t>
            </a:r>
            <a:r>
              <a:rPr lang="en-US" sz="1600" b="1" dirty="0" err="1">
                <a:solidFill>
                  <a:srgbClr val="333399"/>
                </a:solidFill>
                <a:latin typeface="Avenir Light" panose="020B0402020203020204"/>
                <a:ea typeface="Times New Roman" panose="02020603050405020304" pitchFamily="18" charset="0"/>
                <a:cs typeface="Times New Roman" panose="02020603050405020304" pitchFamily="18" charset="0"/>
              </a:rPr>
              <a:t>int</a:t>
            </a:r>
            <a:r>
              <a:rPr lang="en-US" sz="1600" dirty="0">
                <a:solidFill>
                  <a:srgbClr val="333333"/>
                </a:solidFill>
                <a:latin typeface="Avenir Light" panose="020B0402020203020204"/>
                <a:ea typeface="Times New Roman" panose="02020603050405020304" pitchFamily="18" charset="0"/>
                <a:cs typeface="Times New Roman" panose="02020603050405020304" pitchFamily="18" charset="0"/>
              </a:rPr>
              <a:t> k = s;</a:t>
            </a:r>
            <a:r>
              <a:rPr lang="en-US" sz="1600" dirty="0">
                <a:solidFill>
                  <a:srgbClr val="333333"/>
                </a:solidFill>
                <a:latin typeface="Avenir Light" panose="020B0402020203020204" pitchFamily="34" charset="77"/>
                <a:ea typeface="Times New Roman" panose="02020603050405020304" pitchFamily="18" charset="0"/>
                <a:cs typeface="Vrinda" panose="020B0502040204020203" pitchFamily="34" charset="0"/>
              </a:rPr>
              <a:t>    </a:t>
            </a:r>
          </a:p>
          <a:p>
            <a:pPr lvl="0">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B050"/>
                </a:solidFill>
                <a:latin typeface="Avenir Light" panose="020B0402020203020204" pitchFamily="34" charset="77"/>
                <a:ea typeface="Calibri" panose="020F0502020204030204" pitchFamily="34" charset="0"/>
                <a:cs typeface="Vrinda" panose="020B0502040204020203" pitchFamily="34" charset="0"/>
              </a:rPr>
              <a:t>for</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int</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i</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 0; </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i</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&lt; </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vertex.size</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i</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 </a:t>
            </a:r>
          </a:p>
          <a:p>
            <a:pPr lvl="0">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current_pathweight</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 graph[k][vertex[</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i</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a:t>
            </a:r>
          </a:p>
          <a:p>
            <a:pPr lvl="0">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k = vertex[</a:t>
            </a:r>
            <a:r>
              <a:rPr lang="en-US" sz="1600" dirty="0" err="1">
                <a:solidFill>
                  <a:prstClr val="black"/>
                </a:solidFill>
                <a:latin typeface="Avenir Light" panose="020B0402020203020204" pitchFamily="34" charset="77"/>
                <a:ea typeface="Calibri" panose="020F0502020204030204" pitchFamily="34" charset="0"/>
                <a:cs typeface="Vrinda" panose="020B0502040204020203" pitchFamily="34" charset="0"/>
              </a:rPr>
              <a:t>i</a:t>
            </a: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a:t>
            </a:r>
          </a:p>
          <a:p>
            <a:pPr lvl="0">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prstClr val="black"/>
                </a:solidFill>
                <a:latin typeface="Avenir Light" panose="020B0402020203020204" pitchFamily="34" charset="77"/>
                <a:ea typeface="Calibri" panose="020F0502020204030204" pitchFamily="34" charset="0"/>
                <a:cs typeface="Vrinda" panose="020B0502040204020203" pitchFamily="34" charset="0"/>
              </a:rPr>
              <a:t>		}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latin typeface="Avenir Light" panose="020B0402020203020204" pitchFamily="34" charset="77"/>
              <a:ea typeface="Calibri" panose="020F0502020204030204" pitchFamily="34" charset="0"/>
              <a:cs typeface="Vrinda" panose="020B0502040204020203" pitchFamily="34" charset="0"/>
            </a:endParaRPr>
          </a:p>
        </p:txBody>
      </p:sp>
      <p:sp>
        <p:nvSpPr>
          <p:cNvPr id="6" name="Content Placeholder 2">
            <a:extLst>
              <a:ext uri="{FF2B5EF4-FFF2-40B4-BE49-F238E27FC236}">
                <a16:creationId xmlns:a16="http://schemas.microsoft.com/office/drawing/2014/main" id="{BCA7B264-9425-574B-9DB8-DA81E1BE1E13}"/>
              </a:ext>
            </a:extLst>
          </p:cNvPr>
          <p:cNvSpPr txBox="1">
            <a:spLocks/>
          </p:cNvSpPr>
          <p:nvPr/>
        </p:nvSpPr>
        <p:spPr bwMode="auto">
          <a:xfrm>
            <a:off x="5687682" y="797169"/>
            <a:ext cx="6199518" cy="577688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4000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current_pathweight</a:t>
            </a:r>
            <a:r>
              <a:rPr lang="en-US" sz="1600" dirty="0">
                <a:latin typeface="Avenir Light" panose="020B0402020203020204" pitchFamily="34" charset="77"/>
                <a:ea typeface="Calibri" panose="020F0502020204030204" pitchFamily="34" charset="0"/>
                <a:cs typeface="Vrinda" panose="020B0502040204020203" pitchFamily="34" charset="0"/>
              </a:rPr>
              <a:t> += graph[k][s];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latin typeface="Avenir Light" panose="020B0402020203020204" pitchFamily="34" charset="77"/>
              <a:ea typeface="Calibri" panose="020F0502020204030204" pitchFamily="34" charset="0"/>
              <a:cs typeface="Vrinda" panose="020B0502040204020203" pitchFamily="34"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a:solidFill>
                  <a:schemeClr val="bg1">
                    <a:lumMod val="65000"/>
                  </a:schemeClr>
                </a:solidFill>
                <a:latin typeface="Avenir Light" panose="020B0402020203020204" pitchFamily="34" charset="77"/>
                <a:ea typeface="Calibri" panose="020F0502020204030204" pitchFamily="34" charset="0"/>
                <a:cs typeface="Vrinda" panose="020B0502040204020203" pitchFamily="34" charset="0"/>
              </a:rPr>
              <a:t>// update minimum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min_path</a:t>
            </a:r>
            <a:r>
              <a:rPr lang="en-US" sz="1600" dirty="0">
                <a:latin typeface="Avenir Light" panose="020B0402020203020204" pitchFamily="34" charset="77"/>
                <a:ea typeface="Calibri" panose="020F0502020204030204" pitchFamily="34" charset="0"/>
                <a:cs typeface="Vrinda" panose="020B0502040204020203" pitchFamily="34" charset="0"/>
              </a:rPr>
              <a:t> = min(</a:t>
            </a:r>
            <a:r>
              <a:rPr lang="en-US" sz="1600" dirty="0" err="1">
                <a:latin typeface="Avenir Light" panose="020B0402020203020204" pitchFamily="34" charset="77"/>
                <a:ea typeface="Calibri" panose="020F0502020204030204" pitchFamily="34" charset="0"/>
                <a:cs typeface="Vrinda" panose="020B0502040204020203" pitchFamily="34" charset="0"/>
              </a:rPr>
              <a:t>min_path</a:t>
            </a: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current_pathweight</a:t>
            </a: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 </a:t>
            </a:r>
            <a:r>
              <a:rPr lang="en-US" sz="1600" b="1" dirty="0">
                <a:solidFill>
                  <a:srgbClr val="00B050"/>
                </a:solidFill>
                <a:latin typeface="Avenir Light" panose="020B0402020203020204" pitchFamily="34" charset="77"/>
                <a:ea typeface="Calibri" panose="020F0502020204030204" pitchFamily="34" charset="0"/>
                <a:cs typeface="Vrinda" panose="020B0502040204020203" pitchFamily="34" charset="0"/>
              </a:rPr>
              <a:t>while</a:t>
            </a: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next_permutation</a:t>
            </a:r>
            <a:r>
              <a:rPr lang="en-US" sz="1600" dirty="0">
                <a:latin typeface="Avenir Light" panose="020B0402020203020204" pitchFamily="34" charset="77"/>
                <a:ea typeface="Calibri" panose="020F0502020204030204" pitchFamily="34" charset="0"/>
                <a:cs typeface="Vrinda" panose="020B0502040204020203" pitchFamily="34" charset="0"/>
              </a:rPr>
              <a:t>(</a:t>
            </a:r>
            <a:r>
              <a:rPr lang="en-US" sz="1600" dirty="0" err="1">
                <a:latin typeface="Avenir Light" panose="020B0402020203020204" pitchFamily="34" charset="77"/>
                <a:ea typeface="Calibri" panose="020F0502020204030204" pitchFamily="34" charset="0"/>
                <a:cs typeface="Vrinda" panose="020B0502040204020203" pitchFamily="34" charset="0"/>
              </a:rPr>
              <a:t>vertex.begin</a:t>
            </a: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vertex.end</a:t>
            </a: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latin typeface="Avenir Light" panose="020B0402020203020204" pitchFamily="34" charset="77"/>
              <a:ea typeface="Calibri" panose="020F0502020204030204" pitchFamily="34" charset="0"/>
              <a:cs typeface="Vrinda" panose="020B0502040204020203" pitchFamily="34"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b="1" dirty="0">
                <a:solidFill>
                  <a:srgbClr val="00B050"/>
                </a:solidFill>
                <a:latin typeface="Avenir Light" panose="020B0402020203020204" pitchFamily="34" charset="77"/>
                <a:ea typeface="Calibri" panose="020F0502020204030204" pitchFamily="34" charset="0"/>
                <a:cs typeface="Vrinda" panose="020B0502040204020203" pitchFamily="34" charset="0"/>
              </a:rPr>
              <a:t>return</a:t>
            </a: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min_path</a:t>
            </a: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latin typeface="Avenir Light" panose="020B0402020203020204" pitchFamily="34" charset="77"/>
              <a:ea typeface="Calibri" panose="020F0502020204030204" pitchFamily="34" charset="0"/>
              <a:cs typeface="Vrinda" panose="020B0502040204020203" pitchFamily="34" charset="0"/>
            </a:endParaRP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driver program to test above function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err="1">
                <a:solidFill>
                  <a:srgbClr val="0432FF"/>
                </a:solidFill>
                <a:latin typeface="Avenir Light" panose="020B0402020203020204" pitchFamily="34" charset="77"/>
                <a:ea typeface="Calibri" panose="020F0502020204030204" pitchFamily="34" charset="0"/>
                <a:cs typeface="Vrinda" panose="020B0502040204020203" pitchFamily="34" charset="0"/>
              </a:rPr>
              <a:t>int</a:t>
            </a:r>
            <a:r>
              <a:rPr lang="en-US" sz="1600" dirty="0">
                <a:latin typeface="Avenir Light" panose="020B0402020203020204" pitchFamily="34" charset="77"/>
                <a:ea typeface="Calibri" panose="020F0502020204030204" pitchFamily="34" charset="0"/>
                <a:cs typeface="Vrinda" panose="020B0502040204020203" pitchFamily="34" charset="0"/>
              </a:rPr>
              <a:t> main()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 matrix representation of graph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int</a:t>
            </a:r>
            <a:r>
              <a:rPr lang="en-US" sz="1600" dirty="0">
                <a:latin typeface="Avenir Light" panose="020B0402020203020204" pitchFamily="34" charset="77"/>
                <a:ea typeface="Calibri" panose="020F0502020204030204" pitchFamily="34" charset="0"/>
                <a:cs typeface="Vrinda" panose="020B0502040204020203" pitchFamily="34" charset="0"/>
              </a:rPr>
              <a:t> graph[][V] = { { 0, 10, 15, 20 },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 10, 0, 35, 25 },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 15, 35, 0, 30 },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 20, 25, 30, 0 } };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dirty="0" err="1">
                <a:latin typeface="Avenir Light" panose="020B0402020203020204" pitchFamily="34" charset="77"/>
                <a:ea typeface="Calibri" panose="020F0502020204030204" pitchFamily="34" charset="0"/>
                <a:cs typeface="Vrinda" panose="020B0502040204020203" pitchFamily="34" charset="0"/>
              </a:rPr>
              <a:t>int</a:t>
            </a:r>
            <a:r>
              <a:rPr lang="en-US" sz="1600" dirty="0">
                <a:latin typeface="Avenir Light" panose="020B0402020203020204" pitchFamily="34" charset="77"/>
                <a:ea typeface="Calibri" panose="020F0502020204030204" pitchFamily="34" charset="0"/>
                <a:cs typeface="Vrinda" panose="020B0502040204020203" pitchFamily="34" charset="0"/>
              </a:rPr>
              <a:t> s = 0;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b="1" dirty="0" err="1">
                <a:solidFill>
                  <a:srgbClr val="0432FF"/>
                </a:solidFill>
                <a:latin typeface="Avenir Light" panose="020B0402020203020204" pitchFamily="34" charset="77"/>
                <a:ea typeface="Calibri" panose="020F0502020204030204" pitchFamily="34" charset="0"/>
                <a:cs typeface="Vrinda" panose="020B0502040204020203" pitchFamily="34" charset="0"/>
              </a:rPr>
              <a:t>cout</a:t>
            </a:r>
            <a:r>
              <a:rPr lang="en-US" sz="1600" dirty="0">
                <a:latin typeface="Avenir Light" panose="020B0402020203020204" pitchFamily="34" charset="77"/>
                <a:ea typeface="Calibri" panose="020F0502020204030204" pitchFamily="34" charset="0"/>
                <a:cs typeface="Vrinda" panose="020B0502040204020203" pitchFamily="34" charset="0"/>
              </a:rPr>
              <a:t> &lt;&lt; </a:t>
            </a:r>
            <a:r>
              <a:rPr lang="en-US" sz="1600" dirty="0" err="1">
                <a:latin typeface="Avenir Light" panose="020B0402020203020204" pitchFamily="34" charset="77"/>
                <a:ea typeface="Calibri" panose="020F0502020204030204" pitchFamily="34" charset="0"/>
                <a:cs typeface="Vrinda" panose="020B0502040204020203" pitchFamily="34" charset="0"/>
              </a:rPr>
              <a:t>travllingSalesmanProblem</a:t>
            </a:r>
            <a:r>
              <a:rPr lang="en-US" sz="1600" dirty="0">
                <a:latin typeface="Avenir Light" panose="020B0402020203020204" pitchFamily="34" charset="77"/>
                <a:ea typeface="Calibri" panose="020F0502020204030204" pitchFamily="34" charset="0"/>
                <a:cs typeface="Vrinda" panose="020B0502040204020203" pitchFamily="34" charset="0"/>
              </a:rPr>
              <a:t>(graph, s) &lt;&lt; </a:t>
            </a:r>
            <a:r>
              <a:rPr lang="en-US" sz="1600" dirty="0" err="1">
                <a:latin typeface="Avenir Light" panose="020B0402020203020204" pitchFamily="34" charset="77"/>
                <a:ea typeface="Calibri" panose="020F0502020204030204" pitchFamily="34" charset="0"/>
                <a:cs typeface="Vrinda" panose="020B0502040204020203" pitchFamily="34" charset="0"/>
              </a:rPr>
              <a:t>endl</a:t>
            </a: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r>
              <a:rPr lang="en-US" sz="1600" b="1" dirty="0">
                <a:solidFill>
                  <a:srgbClr val="00B050"/>
                </a:solidFill>
                <a:latin typeface="Avenir Light" panose="020B0402020203020204" pitchFamily="34" charset="77"/>
                <a:ea typeface="Calibri" panose="020F0502020204030204" pitchFamily="34" charset="0"/>
                <a:cs typeface="Vrinda" panose="020B0502040204020203" pitchFamily="34" charset="0"/>
              </a:rPr>
              <a:t>return</a:t>
            </a:r>
            <a:r>
              <a:rPr lang="en-US" sz="1600" dirty="0">
                <a:latin typeface="Avenir Light" panose="020B0402020203020204" pitchFamily="34" charset="77"/>
                <a:ea typeface="Calibri" panose="020F0502020204030204" pitchFamily="34" charset="0"/>
                <a:cs typeface="Vrinda" panose="020B0502040204020203" pitchFamily="34" charset="0"/>
              </a:rPr>
              <a:t> 0;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Avenir Light" panose="020B0402020203020204" pitchFamily="34" charset="77"/>
                <a:ea typeface="Calibri" panose="020F0502020204030204" pitchFamily="34" charset="0"/>
                <a:cs typeface="Vrinda" panose="020B0502040204020203" pitchFamily="34" charset="0"/>
              </a:rPr>
              <a:t>} </a:t>
            </a:r>
          </a:p>
          <a:p>
            <a:pPr>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latin typeface="Avenir Light" panose="020B0402020203020204" pitchFamily="34" charset="77"/>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41794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8A35A5EF-F5C3-AB49-9AAA-40B7AA36E82F}"/>
              </a:ext>
            </a:extLst>
          </p:cNvPr>
          <p:cNvSpPr>
            <a:spLocks noGrp="1" noChangeArrowheads="1"/>
          </p:cNvSpPr>
          <p:nvPr>
            <p:ph type="title"/>
          </p:nvPr>
        </p:nvSpPr>
        <p:spPr>
          <a:xfrm>
            <a:off x="838200" y="172621"/>
            <a:ext cx="10515600" cy="722530"/>
          </a:xfrm>
          <a:ln/>
        </p:spPr>
        <p:txBody>
          <a:bodyPr/>
          <a:lstStyle/>
          <a:p>
            <a:r>
              <a:rPr lang="en-US" altLang="en-US" dirty="0"/>
              <a:t>Examples</a:t>
            </a:r>
          </a:p>
        </p:txBody>
      </p:sp>
      <p:pic>
        <p:nvPicPr>
          <p:cNvPr id="176130" name="Picture 2" descr="Image result for Traveling Salesman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503" y="1718303"/>
            <a:ext cx="4380297" cy="329215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Traveling Salesman Probl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6136" name="Picture 8" descr="Image result for Traveling Salesman Pro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60123"/>
            <a:ext cx="5245817" cy="281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7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805347" y="96838"/>
            <a:ext cx="9994198" cy="801687"/>
          </a:xfrm>
        </p:spPr>
        <p:txBody>
          <a:bodyPr>
            <a:normAutofit/>
          </a:bodyPr>
          <a:lstStyle/>
          <a:p>
            <a:r>
              <a:rPr lang="en-US" altLang="en-US" dirty="0"/>
              <a:t>Analysis of our Exhaustive Search Algorithm</a:t>
            </a:r>
          </a:p>
        </p:txBody>
      </p:sp>
      <p:sp>
        <p:nvSpPr>
          <p:cNvPr id="698371" name="Rectangle 3"/>
          <p:cNvSpPr>
            <a:spLocks noGrp="1" noChangeArrowheads="1"/>
          </p:cNvSpPr>
          <p:nvPr>
            <p:ph type="body" idx="1"/>
          </p:nvPr>
        </p:nvSpPr>
        <p:spPr>
          <a:xfrm>
            <a:off x="1131095" y="1548799"/>
            <a:ext cx="5365750" cy="4114800"/>
          </a:xfrm>
        </p:spPr>
        <p:txBody>
          <a:bodyPr/>
          <a:lstStyle/>
          <a:p>
            <a:r>
              <a:rPr lang="en-US" altLang="en-US" sz="2400" dirty="0"/>
              <a:t>Worst case </a:t>
            </a:r>
            <a:r>
              <a:rPr lang="en-US" altLang="en-US" sz="2400" dirty="0">
                <a:sym typeface="Wingdings" panose="05000000000000000000" pitchFamily="2" charset="2"/>
              </a:rPr>
              <a:t></a:t>
            </a:r>
            <a:r>
              <a:rPr lang="en-US" altLang="en-US" sz="2400" dirty="0"/>
              <a:t> need to search all paths</a:t>
            </a:r>
          </a:p>
          <a:p>
            <a:pPr lvl="1"/>
            <a:r>
              <a:rPr lang="en-US" altLang="en-US" dirty="0">
                <a:solidFill>
                  <a:srgbClr val="0000FF"/>
                </a:solidFill>
              </a:rPr>
              <a:t>How many paths?</a:t>
            </a:r>
          </a:p>
          <a:p>
            <a:r>
              <a:rPr lang="en-US" altLang="en-US" sz="2400" dirty="0"/>
              <a:t>Can depict these paths as a </a:t>
            </a:r>
            <a:r>
              <a:rPr lang="en-US" altLang="en-US" sz="2400" i="1" dirty="0"/>
              <a:t>search tree</a:t>
            </a:r>
          </a:p>
          <a:p>
            <a:r>
              <a:rPr lang="en-US" altLang="en-US" sz="2400" dirty="0"/>
              <a:t>Let the average branching factor of each node in this tree be </a:t>
            </a:r>
            <a:r>
              <a:rPr lang="en-US" altLang="en-US" sz="2400" i="1" dirty="0"/>
              <a:t>B</a:t>
            </a:r>
            <a:r>
              <a:rPr lang="en-US" altLang="en-US" sz="2400" dirty="0"/>
              <a:t> </a:t>
            </a:r>
          </a:p>
          <a:p>
            <a:r>
              <a:rPr lang="en-US" altLang="en-US" sz="2400" dirty="0"/>
              <a:t>|</a:t>
            </a:r>
            <a:r>
              <a:rPr lang="en-US" altLang="en-US" sz="2400" i="1" dirty="0"/>
              <a:t>V</a:t>
            </a:r>
            <a:r>
              <a:rPr lang="en-US" altLang="en-US" sz="2400" dirty="0"/>
              <a:t>| vertices, each with </a:t>
            </a:r>
            <a:r>
              <a:rPr lang="en-US" altLang="en-US" sz="2400" dirty="0">
                <a:sym typeface="Symbol" panose="05050102010706020507" pitchFamily="18" charset="2"/>
              </a:rPr>
              <a:t> </a:t>
            </a:r>
            <a:r>
              <a:rPr lang="en-US" altLang="en-US" sz="2400" i="1" dirty="0"/>
              <a:t>B</a:t>
            </a:r>
            <a:r>
              <a:rPr lang="en-US" altLang="en-US" sz="2400" dirty="0"/>
              <a:t> branches</a:t>
            </a:r>
          </a:p>
          <a:p>
            <a:r>
              <a:rPr lang="en-US" altLang="en-US" sz="2400" dirty="0"/>
              <a:t>Total number of paths </a:t>
            </a:r>
            <a:r>
              <a:rPr lang="en-US" altLang="en-US" sz="2400" dirty="0">
                <a:sym typeface="Symbol" panose="05050102010706020507" pitchFamily="18" charset="2"/>
              </a:rPr>
              <a:t></a:t>
            </a:r>
            <a:r>
              <a:rPr lang="en-US" altLang="en-US" sz="2400" dirty="0"/>
              <a:t> </a:t>
            </a:r>
            <a:r>
              <a:rPr lang="en-US" altLang="en-US" sz="2400" i="1" dirty="0"/>
              <a:t>B</a:t>
            </a:r>
            <a:r>
              <a:rPr lang="en-US" altLang="en-US" sz="2400" i="1" dirty="0">
                <a:cs typeface="Times New Roman" panose="02020603050405020304" pitchFamily="18" charset="0"/>
                <a:sym typeface="Symbol" panose="05050102010706020507" pitchFamily="18" charset="2"/>
              </a:rPr>
              <a:t>·</a:t>
            </a:r>
            <a:r>
              <a:rPr lang="en-US" altLang="en-US" sz="2400" i="1" dirty="0"/>
              <a:t>B</a:t>
            </a:r>
            <a:r>
              <a:rPr lang="en-US" altLang="en-US" sz="2400" i="1" dirty="0">
                <a:cs typeface="Times New Roman" panose="02020603050405020304" pitchFamily="18" charset="0"/>
                <a:sym typeface="Symbol" panose="05050102010706020507" pitchFamily="18" charset="2"/>
              </a:rPr>
              <a:t>·</a:t>
            </a:r>
            <a:r>
              <a:rPr lang="en-US" altLang="en-US" sz="2400" i="1" dirty="0"/>
              <a:t>B … </a:t>
            </a:r>
            <a:r>
              <a:rPr lang="en-US" altLang="en-US" sz="2400" i="1" dirty="0">
                <a:cs typeface="Times New Roman" panose="02020603050405020304" pitchFamily="18" charset="0"/>
                <a:sym typeface="Symbol" panose="05050102010706020507" pitchFamily="18" charset="2"/>
              </a:rPr>
              <a:t>·</a:t>
            </a:r>
            <a:r>
              <a:rPr lang="en-US" altLang="en-US" sz="2400" i="1" dirty="0"/>
              <a:t>B</a:t>
            </a:r>
            <a:r>
              <a:rPr lang="en-US" altLang="en-US" sz="2400" dirty="0"/>
              <a:t> </a:t>
            </a:r>
          </a:p>
          <a:p>
            <a:pPr lvl="1">
              <a:buFontTx/>
              <a:buNone/>
            </a:pPr>
            <a:r>
              <a:rPr lang="en-US" altLang="en-US" dirty="0"/>
              <a:t>= </a:t>
            </a:r>
            <a:r>
              <a:rPr lang="en-US" altLang="en-US" i="1" dirty="0">
                <a:solidFill>
                  <a:srgbClr val="0000FF"/>
                </a:solidFill>
              </a:rPr>
              <a:t>O(B</a:t>
            </a:r>
            <a:r>
              <a:rPr lang="en-US" altLang="en-US" i="1" baseline="30000" dirty="0">
                <a:solidFill>
                  <a:srgbClr val="0000FF"/>
                </a:solidFill>
              </a:rPr>
              <a:t>|V|</a:t>
            </a:r>
            <a:r>
              <a:rPr lang="en-US" altLang="en-US" i="1" dirty="0">
                <a:solidFill>
                  <a:srgbClr val="0000FF"/>
                </a:solidFill>
              </a:rPr>
              <a:t>)</a:t>
            </a:r>
          </a:p>
          <a:p>
            <a:r>
              <a:rPr lang="en-US" altLang="en-US" sz="2400" dirty="0"/>
              <a:t>Worst case </a:t>
            </a:r>
            <a:r>
              <a:rPr lang="en-US" altLang="en-US" sz="2400" dirty="0">
                <a:sym typeface="Wingdings" panose="05000000000000000000" pitchFamily="2" charset="2"/>
              </a:rPr>
              <a:t> </a:t>
            </a:r>
            <a:r>
              <a:rPr lang="en-US" altLang="en-US" sz="2400" dirty="0">
                <a:solidFill>
                  <a:srgbClr val="FF0000"/>
                </a:solidFill>
              </a:rPr>
              <a:t>Exponential time!</a:t>
            </a:r>
          </a:p>
        </p:txBody>
      </p:sp>
      <p:sp>
        <p:nvSpPr>
          <p:cNvPr id="698372" name="Rectangle 4"/>
          <p:cNvSpPr>
            <a:spLocks noChangeArrowheads="1"/>
          </p:cNvSpPr>
          <p:nvPr/>
        </p:nvSpPr>
        <p:spPr bwMode="auto">
          <a:xfrm>
            <a:off x="8123238" y="1812925"/>
            <a:ext cx="1409700" cy="12652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3" name="Line 5"/>
          <p:cNvSpPr>
            <a:spLocks noChangeShapeType="1"/>
          </p:cNvSpPr>
          <p:nvPr/>
        </p:nvSpPr>
        <p:spPr bwMode="auto">
          <a:xfrm>
            <a:off x="8123238" y="1812925"/>
            <a:ext cx="1409700" cy="12652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4" name="Line 6"/>
          <p:cNvSpPr>
            <a:spLocks noChangeShapeType="1"/>
          </p:cNvSpPr>
          <p:nvPr/>
        </p:nvSpPr>
        <p:spPr bwMode="auto">
          <a:xfrm flipV="1">
            <a:off x="8123238" y="1812925"/>
            <a:ext cx="1409700" cy="12652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5" name="Oval 7"/>
          <p:cNvSpPr>
            <a:spLocks noChangeArrowheads="1"/>
          </p:cNvSpPr>
          <p:nvPr/>
        </p:nvSpPr>
        <p:spPr bwMode="auto">
          <a:xfrm>
            <a:off x="8026401" y="1681163"/>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6" name="Oval 8"/>
          <p:cNvSpPr>
            <a:spLocks noChangeArrowheads="1"/>
          </p:cNvSpPr>
          <p:nvPr/>
        </p:nvSpPr>
        <p:spPr bwMode="auto">
          <a:xfrm>
            <a:off x="9347201" y="1697038"/>
            <a:ext cx="252413"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7" name="Oval 9"/>
          <p:cNvSpPr>
            <a:spLocks noChangeArrowheads="1"/>
          </p:cNvSpPr>
          <p:nvPr/>
        </p:nvSpPr>
        <p:spPr bwMode="auto">
          <a:xfrm>
            <a:off x="8007351" y="2947988"/>
            <a:ext cx="250825" cy="252412"/>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8" name="Oval 10"/>
          <p:cNvSpPr>
            <a:spLocks noChangeArrowheads="1"/>
          </p:cNvSpPr>
          <p:nvPr/>
        </p:nvSpPr>
        <p:spPr bwMode="auto">
          <a:xfrm>
            <a:off x="9369426" y="2933700"/>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9" name="Oval 11"/>
          <p:cNvSpPr>
            <a:spLocks noChangeArrowheads="1"/>
          </p:cNvSpPr>
          <p:nvPr/>
        </p:nvSpPr>
        <p:spPr bwMode="auto">
          <a:xfrm>
            <a:off x="8696326" y="2297113"/>
            <a:ext cx="250825" cy="254000"/>
          </a:xfrm>
          <a:prstGeom prst="ellipse">
            <a:avLst/>
          </a:prstGeom>
          <a:solidFill>
            <a:srgbClr val="00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80" name="Text Box 12"/>
          <p:cNvSpPr txBox="1">
            <a:spLocks noChangeArrowheads="1"/>
          </p:cNvSpPr>
          <p:nvPr/>
        </p:nvSpPr>
        <p:spPr bwMode="auto">
          <a:xfrm>
            <a:off x="7675563" y="1498600"/>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B</a:t>
            </a:r>
          </a:p>
        </p:txBody>
      </p:sp>
      <p:sp>
        <p:nvSpPr>
          <p:cNvPr id="698381" name="Text Box 13"/>
          <p:cNvSpPr txBox="1">
            <a:spLocks noChangeArrowheads="1"/>
          </p:cNvSpPr>
          <p:nvPr/>
        </p:nvSpPr>
        <p:spPr bwMode="auto">
          <a:xfrm>
            <a:off x="9577388" y="1509713"/>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C</a:t>
            </a:r>
          </a:p>
        </p:txBody>
      </p:sp>
      <p:sp>
        <p:nvSpPr>
          <p:cNvPr id="698382" name="Text Box 14"/>
          <p:cNvSpPr txBox="1">
            <a:spLocks noChangeArrowheads="1"/>
          </p:cNvSpPr>
          <p:nvPr/>
        </p:nvSpPr>
        <p:spPr bwMode="auto">
          <a:xfrm>
            <a:off x="7650163" y="2830513"/>
            <a:ext cx="387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D</a:t>
            </a:r>
          </a:p>
        </p:txBody>
      </p:sp>
      <p:sp>
        <p:nvSpPr>
          <p:cNvPr id="698383" name="Text Box 15"/>
          <p:cNvSpPr txBox="1">
            <a:spLocks noChangeArrowheads="1"/>
          </p:cNvSpPr>
          <p:nvPr/>
        </p:nvSpPr>
        <p:spPr bwMode="auto">
          <a:xfrm>
            <a:off x="9601200" y="2833688"/>
            <a:ext cx="387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E</a:t>
            </a:r>
          </a:p>
        </p:txBody>
      </p:sp>
      <p:sp>
        <p:nvSpPr>
          <p:cNvPr id="698384" name="Text Box 16"/>
          <p:cNvSpPr txBox="1">
            <a:spLocks noChangeArrowheads="1"/>
          </p:cNvSpPr>
          <p:nvPr/>
        </p:nvSpPr>
        <p:spPr bwMode="auto">
          <a:xfrm>
            <a:off x="8975725" y="2189163"/>
            <a:ext cx="387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G</a:t>
            </a:r>
          </a:p>
        </p:txBody>
      </p:sp>
      <p:sp>
        <p:nvSpPr>
          <p:cNvPr id="698385" name="Text Box 17"/>
          <p:cNvSpPr txBox="1">
            <a:spLocks noChangeArrowheads="1"/>
          </p:cNvSpPr>
          <p:nvPr/>
        </p:nvSpPr>
        <p:spPr bwMode="auto">
          <a:xfrm>
            <a:off x="8780463" y="3641725"/>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B</a:t>
            </a:r>
          </a:p>
        </p:txBody>
      </p:sp>
      <p:sp>
        <p:nvSpPr>
          <p:cNvPr id="698386" name="Text Box 18"/>
          <p:cNvSpPr txBox="1">
            <a:spLocks noChangeArrowheads="1"/>
          </p:cNvSpPr>
          <p:nvPr/>
        </p:nvSpPr>
        <p:spPr bwMode="auto">
          <a:xfrm>
            <a:off x="8064501" y="4283075"/>
            <a:ext cx="1819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D      G       C</a:t>
            </a:r>
          </a:p>
        </p:txBody>
      </p:sp>
      <p:sp>
        <p:nvSpPr>
          <p:cNvPr id="698387" name="Text Box 19"/>
          <p:cNvSpPr txBox="1">
            <a:spLocks noChangeArrowheads="1"/>
          </p:cNvSpPr>
          <p:nvPr/>
        </p:nvSpPr>
        <p:spPr bwMode="auto">
          <a:xfrm>
            <a:off x="7573963" y="4916488"/>
            <a:ext cx="2901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G  E    D  E  C   G  E  </a:t>
            </a:r>
          </a:p>
        </p:txBody>
      </p:sp>
      <p:sp>
        <p:nvSpPr>
          <p:cNvPr id="698388" name="Line 20"/>
          <p:cNvSpPr>
            <a:spLocks noChangeShapeType="1"/>
          </p:cNvSpPr>
          <p:nvPr/>
        </p:nvSpPr>
        <p:spPr bwMode="auto">
          <a:xfrm flipH="1">
            <a:off x="8408988" y="4008439"/>
            <a:ext cx="531812" cy="307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9" name="Line 21"/>
          <p:cNvSpPr>
            <a:spLocks noChangeShapeType="1"/>
          </p:cNvSpPr>
          <p:nvPr/>
        </p:nvSpPr>
        <p:spPr bwMode="auto">
          <a:xfrm>
            <a:off x="8940800" y="4040189"/>
            <a:ext cx="1588" cy="255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0" name="Line 22"/>
          <p:cNvSpPr>
            <a:spLocks noChangeShapeType="1"/>
          </p:cNvSpPr>
          <p:nvPr/>
        </p:nvSpPr>
        <p:spPr bwMode="auto">
          <a:xfrm>
            <a:off x="8964613" y="4013201"/>
            <a:ext cx="531812" cy="307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1" name="Line 23"/>
          <p:cNvSpPr>
            <a:spLocks noChangeShapeType="1"/>
          </p:cNvSpPr>
          <p:nvPr/>
        </p:nvSpPr>
        <p:spPr bwMode="auto">
          <a:xfrm flipH="1">
            <a:off x="7856539" y="4710114"/>
            <a:ext cx="287337" cy="255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2" name="Line 24"/>
          <p:cNvSpPr>
            <a:spLocks noChangeShapeType="1"/>
          </p:cNvSpPr>
          <p:nvPr/>
        </p:nvSpPr>
        <p:spPr bwMode="auto">
          <a:xfrm flipH="1">
            <a:off x="8143875" y="4721225"/>
            <a:ext cx="31750" cy="255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8393" name="Group 25"/>
          <p:cNvGrpSpPr>
            <a:grpSpLocks/>
          </p:cNvGrpSpPr>
          <p:nvPr/>
        </p:nvGrpSpPr>
        <p:grpSpPr bwMode="auto">
          <a:xfrm>
            <a:off x="8675689" y="4646613"/>
            <a:ext cx="536575" cy="361950"/>
            <a:chOff x="4414" y="2880"/>
            <a:chExt cx="338" cy="228"/>
          </a:xfrm>
        </p:grpSpPr>
        <p:sp>
          <p:nvSpPr>
            <p:cNvPr id="698394" name="Line 26"/>
            <p:cNvSpPr>
              <a:spLocks noChangeShapeType="1"/>
            </p:cNvSpPr>
            <p:nvPr/>
          </p:nvSpPr>
          <p:spPr bwMode="auto">
            <a:xfrm flipH="1">
              <a:off x="4414" y="2880"/>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5" name="Line 27"/>
            <p:cNvSpPr>
              <a:spLocks noChangeShapeType="1"/>
            </p:cNvSpPr>
            <p:nvPr/>
          </p:nvSpPr>
          <p:spPr bwMode="auto">
            <a:xfrm>
              <a:off x="4575" y="2887"/>
              <a:ext cx="0" cy="22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6" name="Line 28"/>
            <p:cNvSpPr>
              <a:spLocks noChangeShapeType="1"/>
            </p:cNvSpPr>
            <p:nvPr/>
          </p:nvSpPr>
          <p:spPr bwMode="auto">
            <a:xfrm>
              <a:off x="4591" y="2889"/>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8397" name="Group 29"/>
          <p:cNvGrpSpPr>
            <a:grpSpLocks/>
          </p:cNvGrpSpPr>
          <p:nvPr/>
        </p:nvGrpSpPr>
        <p:grpSpPr bwMode="auto">
          <a:xfrm flipH="1">
            <a:off x="9709150" y="4689475"/>
            <a:ext cx="319088" cy="266700"/>
            <a:chOff x="4945" y="2908"/>
            <a:chExt cx="201" cy="168"/>
          </a:xfrm>
        </p:grpSpPr>
        <p:sp>
          <p:nvSpPr>
            <p:cNvPr id="698398" name="Line 30"/>
            <p:cNvSpPr>
              <a:spLocks noChangeShapeType="1"/>
            </p:cNvSpPr>
            <p:nvPr/>
          </p:nvSpPr>
          <p:spPr bwMode="auto">
            <a:xfrm flipH="1">
              <a:off x="4945" y="2908"/>
              <a:ext cx="181" cy="1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9" name="Line 31"/>
            <p:cNvSpPr>
              <a:spLocks noChangeShapeType="1"/>
            </p:cNvSpPr>
            <p:nvPr/>
          </p:nvSpPr>
          <p:spPr bwMode="auto">
            <a:xfrm flipH="1">
              <a:off x="5126" y="2915"/>
              <a:ext cx="20" cy="1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8400" name="Group 32"/>
          <p:cNvGrpSpPr>
            <a:grpSpLocks/>
          </p:cNvGrpSpPr>
          <p:nvPr/>
        </p:nvGrpSpPr>
        <p:grpSpPr bwMode="auto">
          <a:xfrm>
            <a:off x="7489826" y="5340350"/>
            <a:ext cx="536575" cy="361950"/>
            <a:chOff x="4414" y="2880"/>
            <a:chExt cx="338" cy="228"/>
          </a:xfrm>
        </p:grpSpPr>
        <p:sp>
          <p:nvSpPr>
            <p:cNvPr id="698401" name="Line 33"/>
            <p:cNvSpPr>
              <a:spLocks noChangeShapeType="1"/>
            </p:cNvSpPr>
            <p:nvPr/>
          </p:nvSpPr>
          <p:spPr bwMode="auto">
            <a:xfrm flipH="1">
              <a:off x="4414" y="2880"/>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402" name="Line 34"/>
            <p:cNvSpPr>
              <a:spLocks noChangeShapeType="1"/>
            </p:cNvSpPr>
            <p:nvPr/>
          </p:nvSpPr>
          <p:spPr bwMode="auto">
            <a:xfrm>
              <a:off x="4575" y="2887"/>
              <a:ext cx="0" cy="22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403" name="Line 35"/>
            <p:cNvSpPr>
              <a:spLocks noChangeShapeType="1"/>
            </p:cNvSpPr>
            <p:nvPr/>
          </p:nvSpPr>
          <p:spPr bwMode="auto">
            <a:xfrm>
              <a:off x="4591" y="2889"/>
              <a:ext cx="161" cy="21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8404" name="Text Box 36"/>
          <p:cNvSpPr txBox="1">
            <a:spLocks noChangeArrowheads="1"/>
          </p:cNvSpPr>
          <p:nvPr/>
        </p:nvSpPr>
        <p:spPr bwMode="auto">
          <a:xfrm>
            <a:off x="8326438" y="5357813"/>
            <a:ext cx="661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Etc.</a:t>
            </a:r>
            <a:r>
              <a:rPr lang="en-US" altLang="en-US">
                <a:latin typeface="Courier New" panose="02070309020205020404" pitchFamily="49" charset="0"/>
              </a:rPr>
              <a:t> </a:t>
            </a:r>
          </a:p>
        </p:txBody>
      </p:sp>
      <p:sp>
        <p:nvSpPr>
          <p:cNvPr id="698405" name="Text Box 37"/>
          <p:cNvSpPr txBox="1">
            <a:spLocks noChangeArrowheads="1"/>
          </p:cNvSpPr>
          <p:nvPr/>
        </p:nvSpPr>
        <p:spPr bwMode="auto">
          <a:xfrm>
            <a:off x="6950076" y="5826125"/>
            <a:ext cx="27420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i="1">
                <a:solidFill>
                  <a:srgbClr val="0000FF"/>
                </a:solidFill>
              </a:rPr>
              <a:t>Search tree</a:t>
            </a:r>
            <a:r>
              <a:rPr lang="en-US" altLang="en-US">
                <a:solidFill>
                  <a:srgbClr val="0000FF"/>
                </a:solidFill>
              </a:rPr>
              <a:t> of paths from B</a:t>
            </a:r>
          </a:p>
        </p:txBody>
      </p:sp>
    </p:spTree>
    <p:extLst>
      <p:ext uri="{BB962C8B-B14F-4D97-AF65-F5344CB8AC3E}">
        <p14:creationId xmlns:p14="http://schemas.microsoft.com/office/powerpoint/2010/main" val="16024169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8A35A5EF-F5C3-AB49-9AAA-40B7AA36E82F}"/>
              </a:ext>
            </a:extLst>
          </p:cNvPr>
          <p:cNvSpPr>
            <a:spLocks noGrp="1" noChangeArrowheads="1"/>
          </p:cNvSpPr>
          <p:nvPr>
            <p:ph type="title"/>
          </p:nvPr>
        </p:nvSpPr>
        <p:spPr>
          <a:xfrm>
            <a:off x="838200" y="172621"/>
            <a:ext cx="10515600" cy="722530"/>
          </a:xfrm>
          <a:ln/>
        </p:spPr>
        <p:txBody>
          <a:bodyPr/>
          <a:lstStyle/>
          <a:p>
            <a:r>
              <a:rPr lang="en-US" altLang="en-US" dirty="0"/>
              <a:t>Too Many Tours</a:t>
            </a:r>
          </a:p>
        </p:txBody>
      </p:sp>
      <p:sp>
        <p:nvSpPr>
          <p:cNvPr id="10242" name="Rectangle 2">
            <a:extLst>
              <a:ext uri="{FF2B5EF4-FFF2-40B4-BE49-F238E27FC236}">
                <a16:creationId xmlns:a16="http://schemas.microsoft.com/office/drawing/2014/main" id="{48601681-39ED-0D46-85C0-245D96B378AF}"/>
              </a:ext>
            </a:extLst>
          </p:cNvPr>
          <p:cNvSpPr>
            <a:spLocks noGrp="1" noChangeArrowheads="1"/>
          </p:cNvSpPr>
          <p:nvPr>
            <p:ph type="body" idx="1"/>
          </p:nvPr>
        </p:nvSpPr>
        <p:spPr>
          <a:xfrm>
            <a:off x="838200" y="1415440"/>
            <a:ext cx="10515600" cy="4351338"/>
          </a:xfrm>
          <a:ln/>
        </p:spPr>
        <p:txBody>
          <a:bodyPr/>
          <a:lstStyle/>
          <a:p>
            <a:r>
              <a:rPr lang="en-US" altLang="en-US" dirty="0"/>
              <a:t>There is a problem with the exhaustive search strategy</a:t>
            </a:r>
          </a:p>
          <a:p>
            <a:pPr marL="571500" lvl="1"/>
            <a:r>
              <a:rPr lang="en-US" altLang="en-US" dirty="0"/>
              <a:t>the number of possible tours of a map with </a:t>
            </a:r>
            <a:r>
              <a:rPr lang="en-US" altLang="en-US" i="1" dirty="0">
                <a:latin typeface="Palatino" pitchFamily="2" charset="77"/>
                <a:sym typeface="Palatino" pitchFamily="2" charset="77"/>
              </a:rPr>
              <a:t>n</a:t>
            </a:r>
            <a:r>
              <a:rPr lang="en-US" altLang="en-US" dirty="0"/>
              <a:t> cities is (</a:t>
            </a:r>
            <a:r>
              <a:rPr lang="en-US" altLang="en-US" i="1" dirty="0">
                <a:latin typeface="Palatino" pitchFamily="2" charset="77"/>
                <a:sym typeface="Palatino" pitchFamily="2" charset="77"/>
              </a:rPr>
              <a:t>n</a:t>
            </a:r>
            <a:r>
              <a:rPr lang="en-US" altLang="en-US" dirty="0"/>
              <a:t> − 1)! / 2</a:t>
            </a:r>
          </a:p>
          <a:p>
            <a:pPr marL="571500" lvl="1"/>
            <a:r>
              <a:rPr lang="en-US" altLang="en-US" i="1" dirty="0">
                <a:latin typeface="Palatino" pitchFamily="2" charset="77"/>
                <a:sym typeface="Palatino" pitchFamily="2" charset="77"/>
              </a:rPr>
              <a:t>n</a:t>
            </a:r>
            <a:r>
              <a:rPr lang="en-US" altLang="en-US" dirty="0"/>
              <a:t>!  (pronounced “</a:t>
            </a:r>
            <a:r>
              <a:rPr lang="en-US" altLang="en-US" i="1" dirty="0">
                <a:latin typeface="Palatino" pitchFamily="2" charset="77"/>
                <a:sym typeface="Palatino" pitchFamily="2" charset="77"/>
              </a:rPr>
              <a:t>n</a:t>
            </a:r>
            <a:r>
              <a:rPr lang="en-US" altLang="en-US" dirty="0"/>
              <a:t> factorial”)  is the product   </a:t>
            </a:r>
            <a:r>
              <a:rPr lang="en-US" altLang="en-US" i="1" dirty="0">
                <a:latin typeface="Palatino" pitchFamily="2" charset="77"/>
                <a:sym typeface="Palatino" pitchFamily="2" charset="77"/>
              </a:rPr>
              <a:t>n</a:t>
            </a:r>
            <a:r>
              <a:rPr lang="en-US" altLang="en-US" dirty="0"/>
              <a:t> × (</a:t>
            </a:r>
            <a:r>
              <a:rPr lang="en-US" altLang="en-US" i="1" dirty="0">
                <a:latin typeface="Palatino" pitchFamily="2" charset="77"/>
                <a:sym typeface="Palatino" pitchFamily="2" charset="77"/>
              </a:rPr>
              <a:t>n  </a:t>
            </a:r>
            <a:r>
              <a:rPr lang="en-US" altLang="en-US" dirty="0"/>
              <a:t>− 1) × (</a:t>
            </a:r>
            <a:r>
              <a:rPr lang="en-US" altLang="en-US" i="1" dirty="0">
                <a:latin typeface="Palatino" pitchFamily="2" charset="77"/>
                <a:sym typeface="Palatino" pitchFamily="2" charset="77"/>
              </a:rPr>
              <a:t>n  </a:t>
            </a:r>
            <a:r>
              <a:rPr lang="en-US" altLang="en-US" dirty="0"/>
              <a:t>− 2) ... × 2 × 1</a:t>
            </a:r>
          </a:p>
          <a:p>
            <a:pPr>
              <a:spcBef>
                <a:spcPts val="1620"/>
              </a:spcBef>
            </a:pPr>
            <a:r>
              <a:rPr lang="en-US" altLang="en-US" dirty="0"/>
              <a:t>The number of tours grows incredibly quickly as we add cities to the map</a:t>
            </a:r>
          </a:p>
        </p:txBody>
      </p:sp>
      <p:graphicFrame>
        <p:nvGraphicFramePr>
          <p:cNvPr id="10243" name="Group 3">
            <a:extLst>
              <a:ext uri="{FF2B5EF4-FFF2-40B4-BE49-F238E27FC236}">
                <a16:creationId xmlns:a16="http://schemas.microsoft.com/office/drawing/2014/main" id="{8BB1DFE9-8C37-2F46-A332-9E95556D1A18}"/>
              </a:ext>
            </a:extLst>
          </p:cNvPr>
          <p:cNvGraphicFramePr>
            <a:graphicFrameLocks noGrp="1"/>
          </p:cNvGraphicFramePr>
          <p:nvPr/>
        </p:nvGraphicFramePr>
        <p:xfrm>
          <a:off x="2849880" y="3554730"/>
          <a:ext cx="3086100" cy="2380301"/>
        </p:xfrm>
        <a:graphic>
          <a:graphicData uri="http://schemas.openxmlformats.org/drawingml/2006/table">
            <a:tbl>
              <a:tblPr/>
              <a:tblGrid>
                <a:gridCol w="1543050">
                  <a:extLst>
                    <a:ext uri="{9D8B030D-6E8A-4147-A177-3AD203B41FA5}">
                      <a16:colId xmlns:a16="http://schemas.microsoft.com/office/drawing/2014/main" val="3734836686"/>
                    </a:ext>
                  </a:extLst>
                </a:gridCol>
                <a:gridCol w="1543050">
                  <a:extLst>
                    <a:ext uri="{9D8B030D-6E8A-4147-A177-3AD203B41FA5}">
                      <a16:colId xmlns:a16="http://schemas.microsoft.com/office/drawing/2014/main" val="3700808867"/>
                    </a:ext>
                  </a:extLst>
                </a:gridCol>
              </a:tblGrid>
              <a:tr h="340043">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#cities</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#tours</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781405742"/>
                  </a:ext>
                </a:extLst>
              </a:tr>
              <a:tr h="340043">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5</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12</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5723398"/>
                  </a:ext>
                </a:extLst>
              </a:tr>
              <a:tr h="340043">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6</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60</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1098700"/>
                  </a:ext>
                </a:extLst>
              </a:tr>
              <a:tr h="340043">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7</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360</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9418433"/>
                  </a:ext>
                </a:extLst>
              </a:tr>
              <a:tr h="340043">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8</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2,520</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480369"/>
                  </a:ext>
                </a:extLst>
              </a:tr>
              <a:tr h="340043">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9</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20,160</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6918601"/>
                  </a:ext>
                </a:extLst>
              </a:tr>
              <a:tr h="340043">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10</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ts val="1200"/>
                        </a:spcBef>
                        <a:buSzPct val="80000"/>
                        <a:buFont typeface="Zapf Dingbats" charset="0"/>
                        <a:tabLst>
                          <a:tab pos="711200" algn="l"/>
                        </a:tabLst>
                        <a:defRPr>
                          <a:solidFill>
                            <a:schemeClr val="tx1"/>
                          </a:solidFill>
                          <a:latin typeface="Helvetica" pitchFamily="2" charset="0"/>
                          <a:ea typeface="ヒラギノ角ゴ ProN W3" panose="020B0300000000000000" pitchFamily="34" charset="-128"/>
                          <a:sym typeface="Helvetica" pitchFamily="2" charset="0"/>
                        </a:defRPr>
                      </a:lvl1pPr>
                      <a:lvl2pPr marL="584200" indent="-317500" algn="l">
                        <a:spcBef>
                          <a:spcPts val="800"/>
                        </a:spcBef>
                        <a:buSzPct val="80000"/>
                        <a:buFont typeface="Zapf Dingbats" charset="0"/>
                        <a:tabLst>
                          <a:tab pos="711200" algn="l"/>
                        </a:tabLst>
                        <a:defRPr sz="1400">
                          <a:solidFill>
                            <a:schemeClr val="tx1"/>
                          </a:solidFill>
                          <a:latin typeface="Helvetica" pitchFamily="2" charset="0"/>
                          <a:ea typeface="ヒラギノ角ゴ ProN W3" panose="020B0300000000000000" pitchFamily="34" charset="-128"/>
                          <a:sym typeface="Helvetica" pitchFamily="2" charset="0"/>
                        </a:defRPr>
                      </a:lvl2pPr>
                      <a:lvl3pPr marL="901700" indent="-317500"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3pPr>
                      <a:lvl4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4pPr>
                      <a:lvl5pPr algn="l">
                        <a:spcBef>
                          <a:spcPts val="600"/>
                        </a:spcBef>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5pPr>
                      <a:lvl6pPr marL="4572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6pPr>
                      <a:lvl7pPr marL="9144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7pPr>
                      <a:lvl8pPr marL="13716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8pPr>
                      <a:lvl9pPr marL="1828800" fontAlgn="base">
                        <a:spcBef>
                          <a:spcPts val="600"/>
                        </a:spcBef>
                        <a:spcAft>
                          <a:spcPct val="0"/>
                        </a:spcAft>
                        <a:buClr>
                          <a:srgbClr val="000000"/>
                        </a:buClr>
                        <a:buSzPct val="171000"/>
                        <a:buFont typeface="Helvetica" pitchFamily="2" charset="0"/>
                        <a:tabLst>
                          <a:tab pos="711200" algn="l"/>
                        </a:tabLst>
                        <a:defRPr sz="1200">
                          <a:solidFill>
                            <a:schemeClr val="tx1"/>
                          </a:solidFill>
                          <a:latin typeface="Helvetica" pitchFamily="2" charset="0"/>
                          <a:ea typeface="ヒラギノ角ゴ ProN W3" panose="020B0300000000000000" pitchFamily="34" charset="-128"/>
                          <a:sym typeface="Helvetica" pitchFamily="2" charset="0"/>
                        </a:defRPr>
                      </a:lvl9pPr>
                    </a:lstStyle>
                    <a:p>
                      <a:pPr marL="0" marR="0" lvl="0" indent="0" algn="ctr" defTabSz="914400" rtl="0" eaLnBrk="1" fontAlgn="base" latinLnBrk="0" hangingPunct="1">
                        <a:lnSpc>
                          <a:spcPct val="100000"/>
                        </a:lnSpc>
                        <a:spcBef>
                          <a:spcPct val="0"/>
                        </a:spcBef>
                        <a:spcAft>
                          <a:spcPct val="0"/>
                        </a:spcAft>
                        <a:buClrTx/>
                        <a:buSzPct val="80000"/>
                        <a:buFont typeface="Zapf Dingbats" charset="0"/>
                        <a:buNone/>
                        <a:tabLst>
                          <a:tab pos="711200" algn="l"/>
                        </a:tabLst>
                      </a:pPr>
                      <a:r>
                        <a:rPr kumimoji="0" lang="en-US" altLang="en-US" sz="1400" b="0" i="0" u="none" strike="noStrike" cap="none" normalizeH="0" baseline="0">
                          <a:ln>
                            <a:noFill/>
                          </a:ln>
                          <a:solidFill>
                            <a:schemeClr val="tx1"/>
                          </a:solidFill>
                          <a:effectLst/>
                          <a:latin typeface="Helvetica" pitchFamily="2" charset="0"/>
                          <a:ea typeface="ヒラギノ角ゴ ProN W3" panose="020B0300000000000000" pitchFamily="34" charset="-128"/>
                          <a:sym typeface="Helvetica" pitchFamily="2" charset="0"/>
                        </a:rPr>
                        <a:t>181,440</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9906896"/>
                  </a:ext>
                </a:extLst>
              </a:tr>
            </a:tbl>
          </a:graphicData>
        </a:graphic>
      </p:graphicFrame>
      <p:grpSp>
        <p:nvGrpSpPr>
          <p:cNvPr id="10297" name="Group 57">
            <a:extLst>
              <a:ext uri="{FF2B5EF4-FFF2-40B4-BE49-F238E27FC236}">
                <a16:creationId xmlns:a16="http://schemas.microsoft.com/office/drawing/2014/main" id="{47FB3B49-4E98-0446-ADA3-48AAFFE6777B}"/>
              </a:ext>
            </a:extLst>
          </p:cNvPr>
          <p:cNvGrpSpPr>
            <a:grpSpLocks/>
          </p:cNvGrpSpPr>
          <p:nvPr/>
        </p:nvGrpSpPr>
        <p:grpSpPr bwMode="auto">
          <a:xfrm>
            <a:off x="6458903" y="3429000"/>
            <a:ext cx="2960370" cy="2668905"/>
            <a:chOff x="0" y="0"/>
            <a:chExt cx="2072" cy="1868"/>
          </a:xfrm>
        </p:grpSpPr>
        <p:sp>
          <p:nvSpPr>
            <p:cNvPr id="10295" name="Rectangle 55">
              <a:extLst>
                <a:ext uri="{FF2B5EF4-FFF2-40B4-BE49-F238E27FC236}">
                  <a16:creationId xmlns:a16="http://schemas.microsoft.com/office/drawing/2014/main" id="{0B28D430-6EB6-F741-B1CE-C713A259F50D}"/>
                </a:ext>
              </a:extLst>
            </p:cNvPr>
            <p:cNvSpPr>
              <a:spLocks/>
            </p:cNvSpPr>
            <p:nvPr/>
          </p:nvSpPr>
          <p:spPr bwMode="auto">
            <a:xfrm>
              <a:off x="0" y="1652"/>
              <a:ext cx="207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pPr algn="ctr"/>
              <a:r>
                <a:rPr lang="en-US" altLang="en-US" sz="1440" i="1">
                  <a:solidFill>
                    <a:srgbClr val="000080"/>
                  </a:solidFill>
                  <a:latin typeface="Helvetica" pitchFamily="2" charset="0"/>
                  <a:ea typeface="Helvetica" pitchFamily="2" charset="0"/>
                  <a:cs typeface="Helvetica" pitchFamily="2" charset="0"/>
                  <a:sym typeface="Helvetica" pitchFamily="2" charset="0"/>
                </a:rPr>
                <a:t>The number of tours for 25 cities:</a:t>
              </a:r>
            </a:p>
          </p:txBody>
        </p:sp>
        <p:pic>
          <p:nvPicPr>
            <p:cNvPr id="10296" name="Picture 56">
              <a:extLst>
                <a:ext uri="{FF2B5EF4-FFF2-40B4-BE49-F238E27FC236}">
                  <a16:creationId xmlns:a16="http://schemas.microsoft.com/office/drawing/2014/main" id="{DDAF078E-029D-1644-A6D9-BC192363B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 y="0"/>
              <a:ext cx="1600" cy="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0298" name="Rectangle 58">
            <a:extLst>
              <a:ext uri="{FF2B5EF4-FFF2-40B4-BE49-F238E27FC236}">
                <a16:creationId xmlns:a16="http://schemas.microsoft.com/office/drawing/2014/main" id="{951BE977-B7D9-AF4A-A944-177B6222C4D7}"/>
              </a:ext>
            </a:extLst>
          </p:cNvPr>
          <p:cNvSpPr>
            <a:spLocks/>
          </p:cNvSpPr>
          <p:nvPr/>
        </p:nvSpPr>
        <p:spPr bwMode="auto">
          <a:xfrm>
            <a:off x="6998970" y="6115050"/>
            <a:ext cx="2960370" cy="3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pPr algn="ctr"/>
            <a:r>
              <a:rPr lang="en-US" altLang="en-US" sz="1440" i="1">
                <a:solidFill>
                  <a:srgbClr val="000080"/>
                </a:solidFill>
                <a:latin typeface="Helvetica" pitchFamily="2" charset="0"/>
                <a:ea typeface="Helvetica" pitchFamily="2" charset="0"/>
                <a:cs typeface="Helvetica" pitchFamily="2" charset="0"/>
                <a:sym typeface="Helvetica" pitchFamily="2" charset="0"/>
              </a:rPr>
              <a:t>310,224,200,866,619,719,680,000</a:t>
            </a:r>
          </a:p>
        </p:txBody>
      </p:sp>
    </p:spTree>
    <p:extLst>
      <p:ext uri="{BB962C8B-B14F-4D97-AF65-F5344CB8AC3E}">
        <p14:creationId xmlns:p14="http://schemas.microsoft.com/office/powerpoint/2010/main" val="3311798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1026"/>
          <p:cNvSpPr>
            <a:spLocks noGrp="1" noChangeArrowheads="1"/>
          </p:cNvSpPr>
          <p:nvPr>
            <p:ph type="title"/>
          </p:nvPr>
        </p:nvSpPr>
        <p:spPr>
          <a:xfrm>
            <a:off x="838201" y="114868"/>
            <a:ext cx="10515600" cy="789907"/>
          </a:xfrm>
        </p:spPr>
        <p:txBody>
          <a:bodyPr/>
          <a:lstStyle/>
          <a:p>
            <a:r>
              <a:rPr lang="en-US" altLang="en-US" dirty="0"/>
              <a:t>How bad is exponential time?</a:t>
            </a:r>
          </a:p>
        </p:txBody>
      </p:sp>
      <p:graphicFrame>
        <p:nvGraphicFramePr>
          <p:cNvPr id="699460" name="Group 1092"/>
          <p:cNvGraphicFramePr>
            <a:graphicFrameLocks noGrp="1"/>
          </p:cNvGraphicFramePr>
          <p:nvPr/>
        </p:nvGraphicFramePr>
        <p:xfrm>
          <a:off x="1963739" y="1716088"/>
          <a:ext cx="8264525" cy="4044952"/>
        </p:xfrm>
        <a:graphic>
          <a:graphicData uri="http://schemas.openxmlformats.org/drawingml/2006/table">
            <a:tbl>
              <a:tblPr/>
              <a:tblGrid>
                <a:gridCol w="1651000">
                  <a:extLst>
                    <a:ext uri="{9D8B030D-6E8A-4147-A177-3AD203B41FA5}">
                      <a16:colId xmlns:a16="http://schemas.microsoft.com/office/drawing/2014/main" val="2661200754"/>
                    </a:ext>
                  </a:extLst>
                </a:gridCol>
                <a:gridCol w="779462">
                  <a:extLst>
                    <a:ext uri="{9D8B030D-6E8A-4147-A177-3AD203B41FA5}">
                      <a16:colId xmlns:a16="http://schemas.microsoft.com/office/drawing/2014/main" val="183220950"/>
                    </a:ext>
                  </a:extLst>
                </a:gridCol>
                <a:gridCol w="1803400">
                  <a:extLst>
                    <a:ext uri="{9D8B030D-6E8A-4147-A177-3AD203B41FA5}">
                      <a16:colId xmlns:a16="http://schemas.microsoft.com/office/drawing/2014/main" val="2958424803"/>
                    </a:ext>
                  </a:extLst>
                </a:gridCol>
                <a:gridCol w="2187575">
                  <a:extLst>
                    <a:ext uri="{9D8B030D-6E8A-4147-A177-3AD203B41FA5}">
                      <a16:colId xmlns:a16="http://schemas.microsoft.com/office/drawing/2014/main" val="3111099876"/>
                    </a:ext>
                  </a:extLst>
                </a:gridCol>
                <a:gridCol w="1843088">
                  <a:extLst>
                    <a:ext uri="{9D8B030D-6E8A-4147-A177-3AD203B41FA5}">
                      <a16:colId xmlns:a16="http://schemas.microsoft.com/office/drawing/2014/main" val="2040435189"/>
                    </a:ext>
                  </a:extLst>
                </a:gridCol>
              </a:tblGrid>
              <a:tr h="420688">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Times New Roman" panose="02020603050405020304" pitchFamily="18" charset="0"/>
                        </a:rPr>
                        <a:t>log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Times New Roman" panose="02020603050405020304" pitchFamily="18" charset="0"/>
                        </a:rPr>
                        <a:t>N log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Times New Roman" panose="02020603050405020304" pitchFamily="18" charset="0"/>
                        </a:rPr>
                        <a:t>N</a:t>
                      </a:r>
                      <a:r>
                        <a:rPr kumimoji="0" lang="en-US" altLang="en-US" sz="2000" b="1" i="0" u="none" strike="noStrike" cap="none" normalizeH="0" baseline="30000">
                          <a:ln>
                            <a:noFill/>
                          </a:ln>
                          <a:solidFill>
                            <a:srgbClr val="FF0000"/>
                          </a:solidFill>
                          <a:effectLst/>
                          <a:latin typeface="Times New Roman" panose="02020603050405020304" pitchFamily="18" charset="0"/>
                        </a:rPr>
                        <a:t>2</a:t>
                      </a:r>
                      <a:endParaRPr kumimoji="0" lang="en-US" altLang="en-US" sz="20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Times New Roman" panose="02020603050405020304" pitchFamily="18" charset="0"/>
                        </a:rPr>
                        <a:t>2</a:t>
                      </a:r>
                      <a:r>
                        <a:rPr kumimoji="0" lang="en-US" altLang="en-US" sz="2000" b="1" i="0" u="none" strike="noStrike" cap="none" normalizeH="0" baseline="30000">
                          <a:ln>
                            <a:noFill/>
                          </a:ln>
                          <a:solidFill>
                            <a:srgbClr val="FF0000"/>
                          </a:solidFill>
                          <a:effectLst/>
                          <a:latin typeface="Times New Roman" panose="02020603050405020304" pitchFamily="18" charset="0"/>
                        </a:rPr>
                        <a:t>N</a:t>
                      </a:r>
                      <a:endParaRPr kumimoji="0" lang="en-US" altLang="en-US" sz="2000" b="1" i="0" u="none" strike="noStrike" cap="none" normalizeH="0" baseline="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3221319"/>
                  </a:ext>
                </a:extLst>
              </a:tr>
              <a:tr h="452438">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FF"/>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7218900"/>
                  </a:ext>
                </a:extLst>
              </a:tr>
              <a:tr h="450850">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FF"/>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5519811"/>
                  </a:ext>
                </a:extLst>
              </a:tr>
              <a:tr h="452438">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FF"/>
                          </a:solidFill>
                          <a:effectLst/>
                          <a:latin typeface="Times New Roman" panose="02020603050405020304" pitchFamily="18"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1527208"/>
                  </a:ext>
                </a:extLst>
              </a:tr>
              <a:tr h="450850">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FF"/>
                          </a:solidFill>
                          <a:effectLst/>
                          <a:latin typeface="Times New Roman" panose="02020603050405020304" pitchFamily="18" charset="0"/>
                        </a:rPr>
                        <a:t>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381348"/>
                  </a:ext>
                </a:extLst>
              </a:tr>
              <a:tr h="452438">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FF"/>
                          </a:solidFill>
                          <a:effectLst/>
                          <a:latin typeface="Times New Roman" panose="02020603050405020304" pitchFamily="18" charset="0"/>
                        </a:rPr>
                        <a:t>1,000,000,000,000,00,000,000,000,000,000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6996729"/>
                  </a:ext>
                </a:extLst>
              </a:tr>
              <a:tr h="450850">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FF"/>
                          </a:solidFill>
                          <a:effectLst/>
                          <a:latin typeface="Times New Roman" panose="02020603050405020304" pitchFamily="18" charset="0"/>
                        </a:rPr>
                        <a:t>Fo’gettaboutit!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1018718"/>
                  </a:ext>
                </a:extLst>
              </a:tr>
              <a:tr h="452438">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1,000,000,000,000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Times New Roman" panose="02020603050405020304" pitchFamily="18" charset="0"/>
                        </a:defRPr>
                      </a:lvl1pPr>
                      <a:lvl2pPr algn="l">
                        <a:spcBef>
                          <a:spcPct val="20000"/>
                        </a:spcBef>
                        <a:defRPr sz="2000">
                          <a:solidFill>
                            <a:schemeClr val="tx1"/>
                          </a:solidFill>
                          <a:latin typeface="Times New Roman" panose="02020603050405020304" pitchFamily="18" charset="0"/>
                        </a:defRPr>
                      </a:lvl2pPr>
                      <a:lvl3pPr marL="857250" algn="l">
                        <a:spcBef>
                          <a:spcPct val="20000"/>
                        </a:spcBef>
                        <a:defRPr>
                          <a:solidFill>
                            <a:schemeClr val="tx1"/>
                          </a:solidFill>
                          <a:latin typeface="Times New Roman" panose="02020603050405020304" pitchFamily="18" charset="0"/>
                        </a:defRPr>
                      </a:lvl3pPr>
                      <a:lvl4pPr algn="l">
                        <a:spcBef>
                          <a:spcPct val="20000"/>
                        </a:spcBef>
                        <a:defRPr sz="1600">
                          <a:solidFill>
                            <a:schemeClr val="tx1"/>
                          </a:solidFill>
                          <a:latin typeface="Times New Roman" panose="02020603050405020304" pitchFamily="18" charset="0"/>
                        </a:defRPr>
                      </a:lvl4pPr>
                      <a:lvl5pPr algn="l">
                        <a:spcBef>
                          <a:spcPct val="20000"/>
                        </a:spcBef>
                        <a:defRPr sz="1600">
                          <a:solidFill>
                            <a:schemeClr val="tx1"/>
                          </a:solidFill>
                          <a:latin typeface="Times New Roman" panose="02020603050405020304" pitchFamily="18" charset="0"/>
                        </a:defRPr>
                      </a:lvl5pPr>
                      <a:lvl6pPr eaLnBrk="0" fontAlgn="base" hangingPunct="0">
                        <a:spcBef>
                          <a:spcPct val="20000"/>
                        </a:spcBef>
                        <a:spcAft>
                          <a:spcPct val="0"/>
                        </a:spcAft>
                        <a:defRPr sz="1600">
                          <a:solidFill>
                            <a:schemeClr val="tx1"/>
                          </a:solidFill>
                          <a:latin typeface="Times New Roman" panose="02020603050405020304" pitchFamily="18" charset="0"/>
                        </a:defRPr>
                      </a:lvl6pPr>
                      <a:lvl7pPr eaLnBrk="0" fontAlgn="base" hangingPunct="0">
                        <a:spcBef>
                          <a:spcPct val="20000"/>
                        </a:spcBef>
                        <a:spcAft>
                          <a:spcPct val="0"/>
                        </a:spcAft>
                        <a:defRPr sz="1600">
                          <a:solidFill>
                            <a:schemeClr val="tx1"/>
                          </a:solidFill>
                          <a:latin typeface="Times New Roman" panose="02020603050405020304" pitchFamily="18" charset="0"/>
                        </a:defRPr>
                      </a:lvl7pPr>
                      <a:lvl8pPr eaLnBrk="0" fontAlgn="base" hangingPunct="0">
                        <a:spcBef>
                          <a:spcPct val="20000"/>
                        </a:spcBef>
                        <a:spcAft>
                          <a:spcPct val="0"/>
                        </a:spcAft>
                        <a:defRPr sz="1600">
                          <a:solidFill>
                            <a:schemeClr val="tx1"/>
                          </a:solidFill>
                          <a:latin typeface="Times New Roman" panose="02020603050405020304" pitchFamily="18" charset="0"/>
                        </a:defRPr>
                      </a:lvl8pPr>
                      <a:lvl9pPr eaLnBrk="0" fontAlgn="base" hangingPunct="0">
                        <a:spcBef>
                          <a:spcPct val="20000"/>
                        </a:spcBef>
                        <a:spcAft>
                          <a:spcPct val="0"/>
                        </a:spcAft>
                        <a:defRPr sz="16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FF"/>
                          </a:solidFill>
                          <a:effectLst/>
                          <a:latin typeface="Times New Roman" panose="02020603050405020304" pitchFamily="18" charset="0"/>
                        </a:rPr>
                        <a:t>ditto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40975"/>
                  </a:ext>
                </a:extLst>
              </a:tr>
            </a:tbl>
          </a:graphicData>
        </a:graphic>
      </p:graphicFrame>
    </p:spTree>
    <p:extLst>
      <p:ext uri="{BB962C8B-B14F-4D97-AF65-F5344CB8AC3E}">
        <p14:creationId xmlns:p14="http://schemas.microsoft.com/office/powerpoint/2010/main" val="8119273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B8876140-363D-854C-8294-2FB9CC36D5CD}"/>
              </a:ext>
            </a:extLst>
          </p:cNvPr>
          <p:cNvSpPr>
            <a:spLocks noGrp="1" noChangeArrowheads="1"/>
          </p:cNvSpPr>
          <p:nvPr>
            <p:ph type="title"/>
          </p:nvPr>
        </p:nvSpPr>
        <p:spPr>
          <a:xfrm>
            <a:off x="838200" y="119849"/>
            <a:ext cx="10515600" cy="1088290"/>
          </a:xfrm>
        </p:spPr>
        <p:txBody>
          <a:bodyPr/>
          <a:lstStyle/>
          <a:p>
            <a:r>
              <a:rPr lang="en-US" altLang="zh-CN" sz="4000" dirty="0">
                <a:ea typeface="宋体" panose="02010600030101010101" pitchFamily="2" charset="-122"/>
              </a:rPr>
              <a:t>Time Complexity of TSP</a:t>
            </a:r>
            <a:br>
              <a:rPr lang="en-US" altLang="zh-CN" sz="4000" dirty="0">
                <a:ea typeface="宋体" panose="02010600030101010101" pitchFamily="2" charset="-122"/>
              </a:rPr>
            </a:br>
            <a:r>
              <a:rPr lang="en-US" altLang="zh-CN" sz="2800" dirty="0">
                <a:ea typeface="宋体" panose="02010600030101010101" pitchFamily="2" charset="-122"/>
              </a:rPr>
              <a:t>(</a:t>
            </a:r>
            <a:r>
              <a:rPr lang="en-US" altLang="en-US" sz="2800" dirty="0"/>
              <a:t>n = number of vertices</a:t>
            </a:r>
            <a:r>
              <a:rPr lang="en-US" altLang="zh-CN" sz="2800" dirty="0">
                <a:ea typeface="宋体" panose="02010600030101010101" pitchFamily="2" charset="-122"/>
              </a:rPr>
              <a:t>)</a:t>
            </a:r>
          </a:p>
        </p:txBody>
      </p:sp>
      <p:pic>
        <p:nvPicPr>
          <p:cNvPr id="5" name="Picture 4" descr="A screenshot of a cell phone&#10;&#10;Description automatically generated">
            <a:extLst>
              <a:ext uri="{FF2B5EF4-FFF2-40B4-BE49-F238E27FC236}">
                <a16:creationId xmlns:a16="http://schemas.microsoft.com/office/drawing/2014/main" id="{7FA813E0-4CC4-D94B-B9B9-E6183A78C2CA}"/>
              </a:ext>
            </a:extLst>
          </p:cNvPr>
          <p:cNvPicPr>
            <a:picLocks noChangeAspect="1"/>
          </p:cNvPicPr>
          <p:nvPr/>
        </p:nvPicPr>
        <p:blipFill>
          <a:blip r:embed="rId2"/>
          <a:stretch>
            <a:fillRect/>
          </a:stretch>
        </p:blipFill>
        <p:spPr>
          <a:xfrm>
            <a:off x="3794816" y="1208139"/>
            <a:ext cx="2912726" cy="5649861"/>
          </a:xfrm>
          <a:prstGeom prst="rect">
            <a:avLst/>
          </a:prstGeom>
        </p:spPr>
      </p:pic>
    </p:spTree>
    <p:extLst>
      <p:ext uri="{BB962C8B-B14F-4D97-AF65-F5344CB8AC3E}">
        <p14:creationId xmlns:p14="http://schemas.microsoft.com/office/powerpoint/2010/main" val="2248321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B8876140-363D-854C-8294-2FB9CC36D5CD}"/>
              </a:ext>
            </a:extLst>
          </p:cNvPr>
          <p:cNvSpPr>
            <a:spLocks noGrp="1" noChangeArrowheads="1"/>
          </p:cNvSpPr>
          <p:nvPr>
            <p:ph type="title"/>
          </p:nvPr>
        </p:nvSpPr>
        <p:spPr>
          <a:xfrm>
            <a:off x="838200" y="119849"/>
            <a:ext cx="10515600" cy="1088290"/>
          </a:xfrm>
        </p:spPr>
        <p:txBody>
          <a:bodyPr/>
          <a:lstStyle/>
          <a:p>
            <a:r>
              <a:rPr lang="en-US" altLang="zh-CN" sz="4000" dirty="0">
                <a:ea typeface="宋体" panose="02010600030101010101" pitchFamily="2" charset="-122"/>
              </a:rPr>
              <a:t>Time Complexity of TSP</a:t>
            </a:r>
            <a:br>
              <a:rPr lang="en-US" altLang="zh-CN" sz="4000" dirty="0">
                <a:ea typeface="宋体" panose="02010600030101010101" pitchFamily="2" charset="-122"/>
              </a:rPr>
            </a:br>
            <a:r>
              <a:rPr lang="en-US" altLang="zh-CN" sz="2800" dirty="0">
                <a:ea typeface="宋体" panose="02010600030101010101" pitchFamily="2" charset="-122"/>
              </a:rPr>
              <a:t>(</a:t>
            </a:r>
            <a:r>
              <a:rPr lang="en-US" altLang="en-US" sz="2800" dirty="0"/>
              <a:t>n = number of vertices</a:t>
            </a:r>
            <a:r>
              <a:rPr lang="en-US" altLang="zh-CN" sz="2800" dirty="0">
                <a:ea typeface="宋体" panose="02010600030101010101" pitchFamily="2" charset="-122"/>
              </a:rPr>
              <a:t>)</a:t>
            </a:r>
          </a:p>
        </p:txBody>
      </p:sp>
      <p:graphicFrame>
        <p:nvGraphicFramePr>
          <p:cNvPr id="6" name="Object 3">
            <a:extLst>
              <a:ext uri="{FF2B5EF4-FFF2-40B4-BE49-F238E27FC236}">
                <a16:creationId xmlns:a16="http://schemas.microsoft.com/office/drawing/2014/main" id="{37F87A10-5C42-BE4F-A906-7C94AF0C2CDF}"/>
              </a:ext>
            </a:extLst>
          </p:cNvPr>
          <p:cNvGraphicFramePr>
            <a:graphicFrameLocks noChangeAspect="1"/>
          </p:cNvGraphicFramePr>
          <p:nvPr/>
        </p:nvGraphicFramePr>
        <p:xfrm>
          <a:off x="2235201" y="2224089"/>
          <a:ext cx="7434263" cy="4930775"/>
        </p:xfrm>
        <a:graphic>
          <a:graphicData uri="http://schemas.openxmlformats.org/presentationml/2006/ole">
            <mc:AlternateContent xmlns:mc="http://schemas.openxmlformats.org/markup-compatibility/2006">
              <mc:Choice xmlns:v="urn:schemas-microsoft-com:vml" Requires="v">
                <p:oleObj name="Document" r:id="rId2" imgW="7810500" imgH="5181600" progId="Word.Document.8">
                  <p:embed/>
                </p:oleObj>
              </mc:Choice>
              <mc:Fallback>
                <p:oleObj name="Document" r:id="rId2" imgW="7810500" imgH="5181600" progId="Word.Document.8">
                  <p:embed/>
                  <p:pic>
                    <p:nvPicPr>
                      <p:cNvPr id="6" name="Object 3">
                        <a:extLst>
                          <a:ext uri="{FF2B5EF4-FFF2-40B4-BE49-F238E27FC236}">
                            <a16:creationId xmlns:a16="http://schemas.microsoft.com/office/drawing/2014/main" id="{37F87A10-5C42-BE4F-A906-7C94AF0C2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1" y="2224089"/>
                        <a:ext cx="7434263" cy="4930775"/>
                      </a:xfrm>
                      <a:prstGeom prst="rect">
                        <a:avLst/>
                      </a:prstGeom>
                    </p:spPr>
                  </p:pic>
                </p:oleObj>
              </mc:Fallback>
            </mc:AlternateContent>
          </a:graphicData>
        </a:graphic>
      </p:graphicFrame>
    </p:spTree>
    <p:extLst>
      <p:ext uri="{BB962C8B-B14F-4D97-AF65-F5344CB8AC3E}">
        <p14:creationId xmlns:p14="http://schemas.microsoft.com/office/powerpoint/2010/main" val="399999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p:sp>
        <p:nvSpPr>
          <p:cNvPr id="3" name="Content Placeholder 2"/>
          <p:cNvSpPr>
            <a:spLocks noGrp="1"/>
          </p:cNvSpPr>
          <p:nvPr>
            <p:ph idx="1"/>
          </p:nvPr>
        </p:nvSpPr>
        <p:spPr/>
        <p:txBody>
          <a:bodyPr>
            <a:normAutofit/>
          </a:bodyPr>
          <a:lstStyle/>
          <a:p>
            <a:r>
              <a:rPr lang="en-US" dirty="0"/>
              <a:t>Problems with no known polynomial solution are called Hard problems. </a:t>
            </a:r>
          </a:p>
          <a:p>
            <a:r>
              <a:rPr lang="en-US" dirty="0"/>
              <a:t>Another class of problems (NP) seem like they should be easy. They have the following property:</a:t>
            </a:r>
          </a:p>
          <a:p>
            <a:pPr marL="971550" lvl="1" indent="-514350">
              <a:buFont typeface="+mj-lt"/>
              <a:buAutoNum type="arabicPeriod"/>
            </a:pPr>
            <a:r>
              <a:rPr lang="en-US" dirty="0"/>
              <a:t>A solution can be </a:t>
            </a:r>
            <a:r>
              <a:rPr lang="en-US" b="1" dirty="0"/>
              <a:t>verified</a:t>
            </a:r>
            <a:r>
              <a:rPr lang="en-US" dirty="0"/>
              <a:t> in polynomial time.</a:t>
            </a:r>
          </a:p>
          <a:p>
            <a:pPr marL="571500" indent="-514350"/>
            <a:r>
              <a:rPr lang="en-US" dirty="0"/>
              <a:t>Consider the following very common example called </a:t>
            </a:r>
            <a:r>
              <a:rPr lang="en-US" i="1" dirty="0" err="1"/>
              <a:t>Satisfiability</a:t>
            </a:r>
            <a:r>
              <a:rPr lang="en-US" i="1" dirty="0"/>
              <a:t>:</a:t>
            </a:r>
            <a:r>
              <a:rPr lang="en-US" dirty="0"/>
              <a:t> (</a:t>
            </a:r>
            <a:r>
              <a:rPr lang="en-US" i="1" dirty="0"/>
              <a:t>SAT</a:t>
            </a:r>
            <a:r>
              <a:rPr lang="en-US" dirty="0"/>
              <a:t>) </a:t>
            </a:r>
          </a:p>
          <a:p>
            <a:pPr lvl="1"/>
            <a:r>
              <a:rPr lang="en-US" b="1" dirty="0"/>
              <a:t>Input:</a:t>
            </a:r>
            <a:r>
              <a:rPr lang="en-US" dirty="0"/>
              <a:t> A Boolean expression, </a:t>
            </a:r>
            <a:r>
              <a:rPr lang="en-US" i="1" dirty="0"/>
              <a:t>F</a:t>
            </a:r>
            <a:r>
              <a:rPr lang="en-US" dirty="0"/>
              <a:t>, over </a:t>
            </a:r>
            <a:r>
              <a:rPr lang="en-US" i="1" dirty="0"/>
              <a:t>n</a:t>
            </a:r>
            <a:r>
              <a:rPr lang="en-US" dirty="0"/>
              <a:t> variables (</a:t>
            </a:r>
            <a:r>
              <a:rPr lang="en-US" i="1" dirty="0"/>
              <a:t>x1,. ..,</a:t>
            </a:r>
            <a:r>
              <a:rPr lang="en-US" i="1" dirty="0" err="1"/>
              <a:t>xn</a:t>
            </a:r>
            <a:r>
              <a:rPr lang="en-US" dirty="0"/>
              <a:t>) </a:t>
            </a:r>
          </a:p>
          <a:p>
            <a:pPr lvl="1"/>
            <a:r>
              <a:rPr lang="en-US" b="1" dirty="0"/>
              <a:t>Output:</a:t>
            </a:r>
            <a:r>
              <a:rPr lang="en-US" dirty="0"/>
              <a:t> </a:t>
            </a:r>
            <a:r>
              <a:rPr lang="en-US" i="1" dirty="0"/>
              <a:t>1</a:t>
            </a:r>
            <a:r>
              <a:rPr lang="en-US" dirty="0"/>
              <a:t> if the variables of </a:t>
            </a:r>
            <a:r>
              <a:rPr lang="en-US" i="1" dirty="0"/>
              <a:t>F</a:t>
            </a:r>
            <a:r>
              <a:rPr lang="en-US" dirty="0"/>
              <a:t> can be fixed to values which make </a:t>
            </a:r>
            <a:r>
              <a:rPr lang="en-US" i="1" dirty="0"/>
              <a:t>F</a:t>
            </a:r>
            <a:r>
              <a:rPr lang="en-US" dirty="0"/>
              <a:t> equal </a:t>
            </a:r>
            <a:r>
              <a:rPr lang="en-US" b="1" dirty="0"/>
              <a:t>true</a:t>
            </a:r>
            <a:r>
              <a:rPr lang="en-US" dirty="0"/>
              <a:t>; </a:t>
            </a:r>
            <a:r>
              <a:rPr lang="en-US" i="1" dirty="0"/>
              <a:t>0</a:t>
            </a:r>
            <a:r>
              <a:rPr lang="en-US" dirty="0"/>
              <a:t> otherwise. </a:t>
            </a:r>
          </a:p>
          <a:p>
            <a:pPr marL="571500" indent="-514350"/>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Circuit-SAT</a:t>
            </a:r>
            <a:endParaRPr lang="en-CA"/>
          </a:p>
        </p:txBody>
      </p:sp>
      <p:sp>
        <p:nvSpPr>
          <p:cNvPr id="84996" name="Rectangle 4"/>
          <p:cNvSpPr>
            <a:spLocks noChangeArrowheads="1"/>
          </p:cNvSpPr>
          <p:nvPr/>
        </p:nvSpPr>
        <p:spPr bwMode="auto">
          <a:xfrm>
            <a:off x="1919288" y="1557338"/>
            <a:ext cx="8280400" cy="2951162"/>
          </a:xfrm>
          <a:prstGeom prst="rect">
            <a:avLst/>
          </a:prstGeom>
          <a:solidFill>
            <a:srgbClr val="FFFFFF"/>
          </a:solidFill>
          <a:ln w="76200" algn="ctr">
            <a:noFill/>
            <a:miter lim="800000"/>
            <a:headEnd/>
            <a:tailEnd/>
          </a:ln>
          <a:effectLst/>
        </p:spPr>
        <p:txBody>
          <a:bodyPr wrap="none" anchor="ctr"/>
          <a:lstStyle/>
          <a:p>
            <a:endParaRPr lang="en-US"/>
          </a:p>
        </p:txBody>
      </p:sp>
      <p:sp>
        <p:nvSpPr>
          <p:cNvPr id="84997" name="Line 5"/>
          <p:cNvSpPr>
            <a:spLocks noChangeShapeType="1"/>
          </p:cNvSpPr>
          <p:nvPr/>
        </p:nvSpPr>
        <p:spPr bwMode="auto">
          <a:xfrm>
            <a:off x="2279650" y="1844675"/>
            <a:ext cx="0" cy="2376488"/>
          </a:xfrm>
          <a:prstGeom prst="line">
            <a:avLst/>
          </a:prstGeom>
          <a:noFill/>
          <a:ln w="9525">
            <a:solidFill>
              <a:srgbClr val="000000"/>
            </a:solidFill>
            <a:round/>
            <a:headEnd/>
            <a:tailEnd/>
          </a:ln>
          <a:effectLst/>
        </p:spPr>
        <p:txBody>
          <a:bodyPr/>
          <a:lstStyle/>
          <a:p>
            <a:endParaRPr lang="en-US"/>
          </a:p>
        </p:txBody>
      </p:sp>
      <p:sp>
        <p:nvSpPr>
          <p:cNvPr id="84998" name="Line 6"/>
          <p:cNvSpPr>
            <a:spLocks noChangeShapeType="1"/>
          </p:cNvSpPr>
          <p:nvPr/>
        </p:nvSpPr>
        <p:spPr bwMode="auto">
          <a:xfrm>
            <a:off x="2279651" y="1844675"/>
            <a:ext cx="1655763" cy="0"/>
          </a:xfrm>
          <a:prstGeom prst="line">
            <a:avLst/>
          </a:prstGeom>
          <a:noFill/>
          <a:ln w="9525">
            <a:solidFill>
              <a:srgbClr val="000000"/>
            </a:solidFill>
            <a:round/>
            <a:headEnd/>
            <a:tailEnd/>
          </a:ln>
          <a:effectLst/>
        </p:spPr>
        <p:txBody>
          <a:bodyPr/>
          <a:lstStyle/>
          <a:p>
            <a:endParaRPr lang="en-US"/>
          </a:p>
        </p:txBody>
      </p:sp>
      <p:sp>
        <p:nvSpPr>
          <p:cNvPr id="84999" name="Line 7"/>
          <p:cNvSpPr>
            <a:spLocks noChangeShapeType="1"/>
          </p:cNvSpPr>
          <p:nvPr/>
        </p:nvSpPr>
        <p:spPr bwMode="auto">
          <a:xfrm>
            <a:off x="3935413" y="1844675"/>
            <a:ext cx="0" cy="2376488"/>
          </a:xfrm>
          <a:prstGeom prst="line">
            <a:avLst/>
          </a:prstGeom>
          <a:noFill/>
          <a:ln w="9525">
            <a:solidFill>
              <a:srgbClr val="000000"/>
            </a:solidFill>
            <a:round/>
            <a:headEnd/>
            <a:tailEnd/>
          </a:ln>
          <a:effectLst/>
        </p:spPr>
        <p:txBody>
          <a:bodyPr/>
          <a:lstStyle/>
          <a:p>
            <a:endParaRPr lang="en-US"/>
          </a:p>
        </p:txBody>
      </p:sp>
      <p:sp>
        <p:nvSpPr>
          <p:cNvPr id="85000" name="Text Box 8"/>
          <p:cNvSpPr txBox="1">
            <a:spLocks noChangeArrowheads="1"/>
          </p:cNvSpPr>
          <p:nvPr/>
        </p:nvSpPr>
        <p:spPr bwMode="auto">
          <a:xfrm>
            <a:off x="2351089" y="1916113"/>
            <a:ext cx="1250855" cy="369332"/>
          </a:xfrm>
          <a:prstGeom prst="rect">
            <a:avLst/>
          </a:prstGeom>
          <a:noFill/>
          <a:ln w="9525" algn="ctr">
            <a:noFill/>
            <a:miter lim="800000"/>
            <a:headEnd/>
            <a:tailEnd/>
          </a:ln>
          <a:effectLst/>
        </p:spPr>
        <p:txBody>
          <a:bodyPr wrap="none">
            <a:spAutoFit/>
          </a:bodyPr>
          <a:lstStyle/>
          <a:p>
            <a:r>
              <a:rPr lang="en-US"/>
              <a:t>Logic Gates</a:t>
            </a:r>
            <a:endParaRPr lang="en-CA"/>
          </a:p>
        </p:txBody>
      </p:sp>
      <p:grpSp>
        <p:nvGrpSpPr>
          <p:cNvPr id="2" name="Group 11"/>
          <p:cNvGrpSpPr>
            <a:grpSpLocks/>
          </p:cNvGrpSpPr>
          <p:nvPr/>
        </p:nvGrpSpPr>
        <p:grpSpPr bwMode="auto">
          <a:xfrm>
            <a:off x="2530476" y="2457450"/>
            <a:ext cx="396875" cy="431800"/>
            <a:chOff x="634" y="1548"/>
            <a:chExt cx="250" cy="272"/>
          </a:xfrm>
        </p:grpSpPr>
        <p:sp>
          <p:nvSpPr>
            <p:cNvPr id="85001" name="AutoShape 9"/>
            <p:cNvSpPr>
              <a:spLocks noChangeArrowheads="1"/>
            </p:cNvSpPr>
            <p:nvPr/>
          </p:nvSpPr>
          <p:spPr bwMode="auto">
            <a:xfrm rot="5400000">
              <a:off x="612" y="1570"/>
              <a:ext cx="272" cy="227"/>
            </a:xfrm>
            <a:prstGeom prst="triangle">
              <a:avLst>
                <a:gd name="adj" fmla="val 50000"/>
              </a:avLst>
            </a:prstGeom>
            <a:solidFill>
              <a:srgbClr val="FFFFFF"/>
            </a:solidFill>
            <a:ln w="9525" algn="ctr">
              <a:solidFill>
                <a:srgbClr val="000000"/>
              </a:solidFill>
              <a:miter lim="800000"/>
              <a:headEnd/>
              <a:tailEnd/>
            </a:ln>
            <a:effectLst/>
          </p:spPr>
          <p:txBody>
            <a:bodyPr wrap="none" anchor="ctr"/>
            <a:lstStyle/>
            <a:p>
              <a:endParaRPr lang="en-US"/>
            </a:p>
          </p:txBody>
        </p:sp>
        <p:sp>
          <p:nvSpPr>
            <p:cNvPr id="85002" name="Oval 10"/>
            <p:cNvSpPr>
              <a:spLocks noChangeArrowheads="1"/>
            </p:cNvSpPr>
            <p:nvPr/>
          </p:nvSpPr>
          <p:spPr bwMode="auto">
            <a:xfrm>
              <a:off x="839" y="1661"/>
              <a:ext cx="45" cy="45"/>
            </a:xfrm>
            <a:prstGeom prst="ellipse">
              <a:avLst/>
            </a:prstGeom>
            <a:solidFill>
              <a:srgbClr val="FFFFFF"/>
            </a:solidFill>
            <a:ln w="9525" algn="ctr">
              <a:solidFill>
                <a:srgbClr val="000000"/>
              </a:solidFill>
              <a:round/>
              <a:headEnd/>
              <a:tailEnd/>
            </a:ln>
            <a:effectLst/>
          </p:spPr>
          <p:txBody>
            <a:bodyPr wrap="none" anchor="ctr"/>
            <a:lstStyle/>
            <a:p>
              <a:endParaRPr lang="en-US"/>
            </a:p>
          </p:txBody>
        </p:sp>
      </p:grpSp>
      <p:sp>
        <p:nvSpPr>
          <p:cNvPr id="85004" name="Text Box 12"/>
          <p:cNvSpPr txBox="1">
            <a:spLocks noChangeArrowheads="1"/>
          </p:cNvSpPr>
          <p:nvPr/>
        </p:nvSpPr>
        <p:spPr bwMode="auto">
          <a:xfrm>
            <a:off x="3043238" y="2486025"/>
            <a:ext cx="592022" cy="369332"/>
          </a:xfrm>
          <a:prstGeom prst="rect">
            <a:avLst/>
          </a:prstGeom>
          <a:noFill/>
          <a:ln w="9525" algn="ctr">
            <a:noFill/>
            <a:miter lim="800000"/>
            <a:headEnd/>
            <a:tailEnd/>
          </a:ln>
          <a:effectLst/>
        </p:spPr>
        <p:txBody>
          <a:bodyPr wrap="none">
            <a:spAutoFit/>
          </a:bodyPr>
          <a:lstStyle/>
          <a:p>
            <a:r>
              <a:rPr lang="en-US"/>
              <a:t>NOT</a:t>
            </a:r>
            <a:endParaRPr lang="en-CA"/>
          </a:p>
        </p:txBody>
      </p:sp>
      <p:grpSp>
        <p:nvGrpSpPr>
          <p:cNvPr id="3" name="Group 36"/>
          <p:cNvGrpSpPr>
            <a:grpSpLocks/>
          </p:cNvGrpSpPr>
          <p:nvPr/>
        </p:nvGrpSpPr>
        <p:grpSpPr bwMode="auto">
          <a:xfrm>
            <a:off x="2530475" y="3735388"/>
            <a:ext cx="427038" cy="341312"/>
            <a:chOff x="773" y="1945"/>
            <a:chExt cx="269" cy="215"/>
          </a:xfrm>
        </p:grpSpPr>
        <p:sp>
          <p:nvSpPr>
            <p:cNvPr id="85026" name="Freeform 34"/>
            <p:cNvSpPr>
              <a:spLocks/>
            </p:cNvSpPr>
            <p:nvPr/>
          </p:nvSpPr>
          <p:spPr bwMode="auto">
            <a:xfrm>
              <a:off x="935" y="1945"/>
              <a:ext cx="107" cy="215"/>
            </a:xfrm>
            <a:custGeom>
              <a:avLst/>
              <a:gdLst/>
              <a:ahLst/>
              <a:cxnLst>
                <a:cxn ang="0">
                  <a:pos x="0" y="0"/>
                </a:cxn>
                <a:cxn ang="0">
                  <a:pos x="53" y="18"/>
                </a:cxn>
                <a:cxn ang="0">
                  <a:pos x="98" y="54"/>
                </a:cxn>
                <a:cxn ang="0">
                  <a:pos x="107" y="107"/>
                </a:cxn>
                <a:cxn ang="0">
                  <a:pos x="98" y="161"/>
                </a:cxn>
                <a:cxn ang="0">
                  <a:pos x="53" y="206"/>
                </a:cxn>
                <a:cxn ang="0">
                  <a:pos x="0" y="215"/>
                </a:cxn>
              </a:cxnLst>
              <a:rect l="0" t="0" r="r" b="b"/>
              <a:pathLst>
                <a:path w="107" h="215">
                  <a:moveTo>
                    <a:pt x="0" y="0"/>
                  </a:moveTo>
                  <a:lnTo>
                    <a:pt x="53" y="18"/>
                  </a:lnTo>
                  <a:lnTo>
                    <a:pt x="98" y="54"/>
                  </a:lnTo>
                  <a:lnTo>
                    <a:pt x="107" y="107"/>
                  </a:lnTo>
                  <a:lnTo>
                    <a:pt x="98" y="161"/>
                  </a:lnTo>
                  <a:lnTo>
                    <a:pt x="53" y="206"/>
                  </a:lnTo>
                  <a:lnTo>
                    <a:pt x="0" y="215"/>
                  </a:lnTo>
                </a:path>
              </a:pathLst>
            </a:custGeom>
            <a:noFill/>
            <a:ln w="14288">
              <a:solidFill>
                <a:srgbClr val="000000"/>
              </a:solidFill>
              <a:prstDash val="solid"/>
              <a:round/>
              <a:headEnd/>
              <a:tailEnd/>
            </a:ln>
          </p:spPr>
          <p:txBody>
            <a:bodyPr/>
            <a:lstStyle/>
            <a:p>
              <a:endParaRPr lang="en-US"/>
            </a:p>
          </p:txBody>
        </p:sp>
        <p:sp>
          <p:nvSpPr>
            <p:cNvPr id="85027" name="Freeform 35"/>
            <p:cNvSpPr>
              <a:spLocks/>
            </p:cNvSpPr>
            <p:nvPr/>
          </p:nvSpPr>
          <p:spPr bwMode="auto">
            <a:xfrm>
              <a:off x="773" y="1945"/>
              <a:ext cx="162" cy="215"/>
            </a:xfrm>
            <a:custGeom>
              <a:avLst/>
              <a:gdLst/>
              <a:ahLst/>
              <a:cxnLst>
                <a:cxn ang="0">
                  <a:pos x="162" y="0"/>
                </a:cxn>
                <a:cxn ang="0">
                  <a:pos x="0" y="0"/>
                </a:cxn>
                <a:cxn ang="0">
                  <a:pos x="0" y="215"/>
                </a:cxn>
                <a:cxn ang="0">
                  <a:pos x="162" y="215"/>
                </a:cxn>
              </a:cxnLst>
              <a:rect l="0" t="0" r="r" b="b"/>
              <a:pathLst>
                <a:path w="162" h="215">
                  <a:moveTo>
                    <a:pt x="162" y="0"/>
                  </a:moveTo>
                  <a:lnTo>
                    <a:pt x="0" y="0"/>
                  </a:lnTo>
                  <a:lnTo>
                    <a:pt x="0" y="215"/>
                  </a:lnTo>
                  <a:lnTo>
                    <a:pt x="162" y="215"/>
                  </a:lnTo>
                </a:path>
              </a:pathLst>
            </a:custGeom>
            <a:noFill/>
            <a:ln w="14288">
              <a:solidFill>
                <a:srgbClr val="000000"/>
              </a:solidFill>
              <a:prstDash val="solid"/>
              <a:round/>
              <a:headEnd/>
              <a:tailEnd/>
            </a:ln>
          </p:spPr>
          <p:txBody>
            <a:bodyPr/>
            <a:lstStyle/>
            <a:p>
              <a:endParaRPr lang="en-US"/>
            </a:p>
          </p:txBody>
        </p:sp>
      </p:grpSp>
      <p:sp>
        <p:nvSpPr>
          <p:cNvPr id="85029" name="Text Box 37"/>
          <p:cNvSpPr txBox="1">
            <a:spLocks noChangeArrowheads="1"/>
          </p:cNvSpPr>
          <p:nvPr/>
        </p:nvSpPr>
        <p:spPr bwMode="auto">
          <a:xfrm>
            <a:off x="3071813" y="3709988"/>
            <a:ext cx="609462" cy="369332"/>
          </a:xfrm>
          <a:prstGeom prst="rect">
            <a:avLst/>
          </a:prstGeom>
          <a:noFill/>
          <a:ln w="9525" algn="ctr">
            <a:noFill/>
            <a:miter lim="800000"/>
            <a:headEnd/>
            <a:tailEnd/>
          </a:ln>
          <a:effectLst/>
        </p:spPr>
        <p:txBody>
          <a:bodyPr wrap="none">
            <a:spAutoFit/>
          </a:bodyPr>
          <a:lstStyle/>
          <a:p>
            <a:r>
              <a:rPr lang="en-US"/>
              <a:t>AND</a:t>
            </a:r>
            <a:endParaRPr lang="en-CA"/>
          </a:p>
        </p:txBody>
      </p:sp>
      <p:grpSp>
        <p:nvGrpSpPr>
          <p:cNvPr id="4" name="Group 48"/>
          <p:cNvGrpSpPr>
            <a:grpSpLocks/>
          </p:cNvGrpSpPr>
          <p:nvPr/>
        </p:nvGrpSpPr>
        <p:grpSpPr bwMode="auto">
          <a:xfrm>
            <a:off x="2524125" y="3086100"/>
            <a:ext cx="427038" cy="342900"/>
            <a:chOff x="2055" y="1536"/>
            <a:chExt cx="269" cy="216"/>
          </a:xfrm>
        </p:grpSpPr>
        <p:sp>
          <p:nvSpPr>
            <p:cNvPr id="85034" name="Freeform 42"/>
            <p:cNvSpPr>
              <a:spLocks/>
            </p:cNvSpPr>
            <p:nvPr/>
          </p:nvSpPr>
          <p:spPr bwMode="auto">
            <a:xfrm>
              <a:off x="2109" y="1644"/>
              <a:ext cx="215" cy="107"/>
            </a:xfrm>
            <a:custGeom>
              <a:avLst/>
              <a:gdLst/>
              <a:ahLst/>
              <a:cxnLst>
                <a:cxn ang="0">
                  <a:pos x="215" y="0"/>
                </a:cxn>
                <a:cxn ang="0">
                  <a:pos x="197" y="44"/>
                </a:cxn>
                <a:cxn ang="0">
                  <a:pos x="152" y="80"/>
                </a:cxn>
                <a:cxn ang="0">
                  <a:pos x="89" y="98"/>
                </a:cxn>
                <a:cxn ang="0">
                  <a:pos x="0" y="107"/>
                </a:cxn>
              </a:cxnLst>
              <a:rect l="0" t="0" r="r" b="b"/>
              <a:pathLst>
                <a:path w="215" h="107">
                  <a:moveTo>
                    <a:pt x="215" y="0"/>
                  </a:moveTo>
                  <a:lnTo>
                    <a:pt x="197" y="44"/>
                  </a:lnTo>
                  <a:lnTo>
                    <a:pt x="152" y="80"/>
                  </a:lnTo>
                  <a:lnTo>
                    <a:pt x="89" y="98"/>
                  </a:lnTo>
                  <a:lnTo>
                    <a:pt x="0" y="107"/>
                  </a:lnTo>
                </a:path>
              </a:pathLst>
            </a:custGeom>
            <a:noFill/>
            <a:ln w="14288">
              <a:solidFill>
                <a:srgbClr val="000000"/>
              </a:solidFill>
              <a:prstDash val="solid"/>
              <a:round/>
              <a:headEnd/>
              <a:tailEnd/>
            </a:ln>
          </p:spPr>
          <p:txBody>
            <a:bodyPr/>
            <a:lstStyle/>
            <a:p>
              <a:endParaRPr lang="en-US"/>
            </a:p>
          </p:txBody>
        </p:sp>
        <p:sp>
          <p:nvSpPr>
            <p:cNvPr id="85035" name="Freeform 43"/>
            <p:cNvSpPr>
              <a:spLocks/>
            </p:cNvSpPr>
            <p:nvPr/>
          </p:nvSpPr>
          <p:spPr bwMode="auto">
            <a:xfrm>
              <a:off x="2109" y="1536"/>
              <a:ext cx="215" cy="108"/>
            </a:xfrm>
            <a:custGeom>
              <a:avLst/>
              <a:gdLst/>
              <a:ahLst/>
              <a:cxnLst>
                <a:cxn ang="0">
                  <a:pos x="0" y="0"/>
                </a:cxn>
                <a:cxn ang="0">
                  <a:pos x="89" y="9"/>
                </a:cxn>
                <a:cxn ang="0">
                  <a:pos x="152" y="36"/>
                </a:cxn>
                <a:cxn ang="0">
                  <a:pos x="197" y="72"/>
                </a:cxn>
                <a:cxn ang="0">
                  <a:pos x="215" y="108"/>
                </a:cxn>
              </a:cxnLst>
              <a:rect l="0" t="0" r="r" b="b"/>
              <a:pathLst>
                <a:path w="215" h="108">
                  <a:moveTo>
                    <a:pt x="0" y="0"/>
                  </a:moveTo>
                  <a:lnTo>
                    <a:pt x="89" y="9"/>
                  </a:lnTo>
                  <a:lnTo>
                    <a:pt x="152" y="36"/>
                  </a:lnTo>
                  <a:lnTo>
                    <a:pt x="197" y="72"/>
                  </a:lnTo>
                  <a:lnTo>
                    <a:pt x="215" y="108"/>
                  </a:lnTo>
                </a:path>
              </a:pathLst>
            </a:custGeom>
            <a:noFill/>
            <a:ln w="14288">
              <a:solidFill>
                <a:srgbClr val="000000"/>
              </a:solidFill>
              <a:prstDash val="solid"/>
              <a:round/>
              <a:headEnd/>
              <a:tailEnd/>
            </a:ln>
          </p:spPr>
          <p:txBody>
            <a:bodyPr/>
            <a:lstStyle/>
            <a:p>
              <a:endParaRPr lang="en-US"/>
            </a:p>
          </p:txBody>
        </p:sp>
        <p:sp>
          <p:nvSpPr>
            <p:cNvPr id="85036" name="Freeform 44"/>
            <p:cNvSpPr>
              <a:spLocks/>
            </p:cNvSpPr>
            <p:nvPr/>
          </p:nvSpPr>
          <p:spPr bwMode="auto">
            <a:xfrm>
              <a:off x="2055" y="1644"/>
              <a:ext cx="27" cy="107"/>
            </a:xfrm>
            <a:custGeom>
              <a:avLst/>
              <a:gdLst/>
              <a:ahLst/>
              <a:cxnLst>
                <a:cxn ang="0">
                  <a:pos x="27" y="0"/>
                </a:cxn>
                <a:cxn ang="0">
                  <a:pos x="27" y="53"/>
                </a:cxn>
                <a:cxn ang="0">
                  <a:pos x="18" y="98"/>
                </a:cxn>
                <a:cxn ang="0">
                  <a:pos x="0" y="107"/>
                </a:cxn>
              </a:cxnLst>
              <a:rect l="0" t="0" r="r" b="b"/>
              <a:pathLst>
                <a:path w="27" h="107">
                  <a:moveTo>
                    <a:pt x="27" y="0"/>
                  </a:moveTo>
                  <a:lnTo>
                    <a:pt x="27" y="53"/>
                  </a:lnTo>
                  <a:lnTo>
                    <a:pt x="18" y="98"/>
                  </a:lnTo>
                  <a:lnTo>
                    <a:pt x="0" y="107"/>
                  </a:lnTo>
                </a:path>
              </a:pathLst>
            </a:custGeom>
            <a:noFill/>
            <a:ln w="14288">
              <a:solidFill>
                <a:srgbClr val="000000"/>
              </a:solidFill>
              <a:prstDash val="solid"/>
              <a:round/>
              <a:headEnd/>
              <a:tailEnd/>
            </a:ln>
          </p:spPr>
          <p:txBody>
            <a:bodyPr/>
            <a:lstStyle/>
            <a:p>
              <a:endParaRPr lang="en-US"/>
            </a:p>
          </p:txBody>
        </p:sp>
        <p:sp>
          <p:nvSpPr>
            <p:cNvPr id="85037" name="Freeform 45"/>
            <p:cNvSpPr>
              <a:spLocks/>
            </p:cNvSpPr>
            <p:nvPr/>
          </p:nvSpPr>
          <p:spPr bwMode="auto">
            <a:xfrm>
              <a:off x="2064" y="1536"/>
              <a:ext cx="18" cy="108"/>
            </a:xfrm>
            <a:custGeom>
              <a:avLst/>
              <a:gdLst/>
              <a:ahLst/>
              <a:cxnLst>
                <a:cxn ang="0">
                  <a:pos x="18" y="108"/>
                </a:cxn>
                <a:cxn ang="0">
                  <a:pos x="18" y="54"/>
                </a:cxn>
                <a:cxn ang="0">
                  <a:pos x="9" y="18"/>
                </a:cxn>
                <a:cxn ang="0">
                  <a:pos x="0" y="0"/>
                </a:cxn>
              </a:cxnLst>
              <a:rect l="0" t="0" r="r" b="b"/>
              <a:pathLst>
                <a:path w="18" h="108">
                  <a:moveTo>
                    <a:pt x="18" y="108"/>
                  </a:moveTo>
                  <a:lnTo>
                    <a:pt x="18" y="54"/>
                  </a:lnTo>
                  <a:lnTo>
                    <a:pt x="9" y="18"/>
                  </a:lnTo>
                  <a:lnTo>
                    <a:pt x="0" y="0"/>
                  </a:lnTo>
                </a:path>
              </a:pathLst>
            </a:custGeom>
            <a:noFill/>
            <a:ln w="14288">
              <a:solidFill>
                <a:srgbClr val="000000"/>
              </a:solidFill>
              <a:prstDash val="solid"/>
              <a:round/>
              <a:headEnd/>
              <a:tailEnd/>
            </a:ln>
          </p:spPr>
          <p:txBody>
            <a:bodyPr/>
            <a:lstStyle/>
            <a:p>
              <a:endParaRPr lang="en-US"/>
            </a:p>
          </p:txBody>
        </p:sp>
        <p:sp>
          <p:nvSpPr>
            <p:cNvPr id="85038" name="Line 46"/>
            <p:cNvSpPr>
              <a:spLocks noChangeShapeType="1"/>
            </p:cNvSpPr>
            <p:nvPr/>
          </p:nvSpPr>
          <p:spPr bwMode="auto">
            <a:xfrm>
              <a:off x="2055" y="1536"/>
              <a:ext cx="54" cy="1"/>
            </a:xfrm>
            <a:prstGeom prst="line">
              <a:avLst/>
            </a:prstGeom>
            <a:noFill/>
            <a:ln w="14288">
              <a:solidFill>
                <a:srgbClr val="000000"/>
              </a:solidFill>
              <a:round/>
              <a:headEnd/>
              <a:tailEnd/>
            </a:ln>
          </p:spPr>
          <p:txBody>
            <a:bodyPr/>
            <a:lstStyle/>
            <a:p>
              <a:endParaRPr lang="en-US"/>
            </a:p>
          </p:txBody>
        </p:sp>
        <p:sp>
          <p:nvSpPr>
            <p:cNvPr id="85039" name="Line 47"/>
            <p:cNvSpPr>
              <a:spLocks noChangeShapeType="1"/>
            </p:cNvSpPr>
            <p:nvPr/>
          </p:nvSpPr>
          <p:spPr bwMode="auto">
            <a:xfrm>
              <a:off x="2055" y="1751"/>
              <a:ext cx="54" cy="1"/>
            </a:xfrm>
            <a:prstGeom prst="line">
              <a:avLst/>
            </a:prstGeom>
            <a:noFill/>
            <a:ln w="14288">
              <a:solidFill>
                <a:srgbClr val="000000"/>
              </a:solidFill>
              <a:round/>
              <a:headEnd/>
              <a:tailEnd/>
            </a:ln>
          </p:spPr>
          <p:txBody>
            <a:bodyPr/>
            <a:lstStyle/>
            <a:p>
              <a:endParaRPr lang="en-US"/>
            </a:p>
          </p:txBody>
        </p:sp>
      </p:grpSp>
      <p:sp>
        <p:nvSpPr>
          <p:cNvPr id="85041" name="Text Box 49"/>
          <p:cNvSpPr txBox="1">
            <a:spLocks noChangeArrowheads="1"/>
          </p:cNvSpPr>
          <p:nvPr/>
        </p:nvSpPr>
        <p:spPr bwMode="auto">
          <a:xfrm>
            <a:off x="3052763" y="3068638"/>
            <a:ext cx="461986" cy="369332"/>
          </a:xfrm>
          <a:prstGeom prst="rect">
            <a:avLst/>
          </a:prstGeom>
          <a:noFill/>
          <a:ln w="9525" algn="ctr">
            <a:noFill/>
            <a:miter lim="800000"/>
            <a:headEnd/>
            <a:tailEnd/>
          </a:ln>
          <a:effectLst/>
        </p:spPr>
        <p:txBody>
          <a:bodyPr wrap="none">
            <a:spAutoFit/>
          </a:bodyPr>
          <a:lstStyle/>
          <a:p>
            <a:r>
              <a:rPr lang="en-US"/>
              <a:t>OR</a:t>
            </a:r>
            <a:endParaRPr lang="en-CA"/>
          </a:p>
        </p:txBody>
      </p:sp>
      <p:sp>
        <p:nvSpPr>
          <p:cNvPr id="85042" name="Line 50"/>
          <p:cNvSpPr>
            <a:spLocks noChangeShapeType="1"/>
          </p:cNvSpPr>
          <p:nvPr/>
        </p:nvSpPr>
        <p:spPr bwMode="auto">
          <a:xfrm>
            <a:off x="2279651" y="4221163"/>
            <a:ext cx="1655763" cy="0"/>
          </a:xfrm>
          <a:prstGeom prst="line">
            <a:avLst/>
          </a:prstGeom>
          <a:noFill/>
          <a:ln w="9525">
            <a:solidFill>
              <a:srgbClr val="000000"/>
            </a:solidFill>
            <a:round/>
            <a:headEnd/>
            <a:tailEnd/>
          </a:ln>
          <a:effectLst/>
        </p:spPr>
        <p:txBody>
          <a:bodyPr/>
          <a:lstStyle/>
          <a:p>
            <a:endParaRPr lang="en-US"/>
          </a:p>
        </p:txBody>
      </p:sp>
      <p:grpSp>
        <p:nvGrpSpPr>
          <p:cNvPr id="5" name="Group 51"/>
          <p:cNvGrpSpPr>
            <a:grpSpLocks/>
          </p:cNvGrpSpPr>
          <p:nvPr/>
        </p:nvGrpSpPr>
        <p:grpSpPr bwMode="auto">
          <a:xfrm>
            <a:off x="7108825" y="2420938"/>
            <a:ext cx="427038" cy="342900"/>
            <a:chOff x="2055" y="1536"/>
            <a:chExt cx="269" cy="216"/>
          </a:xfrm>
        </p:grpSpPr>
        <p:sp>
          <p:nvSpPr>
            <p:cNvPr id="85044" name="Freeform 52"/>
            <p:cNvSpPr>
              <a:spLocks/>
            </p:cNvSpPr>
            <p:nvPr/>
          </p:nvSpPr>
          <p:spPr bwMode="auto">
            <a:xfrm>
              <a:off x="2109" y="1644"/>
              <a:ext cx="215" cy="107"/>
            </a:xfrm>
            <a:custGeom>
              <a:avLst/>
              <a:gdLst/>
              <a:ahLst/>
              <a:cxnLst>
                <a:cxn ang="0">
                  <a:pos x="215" y="0"/>
                </a:cxn>
                <a:cxn ang="0">
                  <a:pos x="197" y="44"/>
                </a:cxn>
                <a:cxn ang="0">
                  <a:pos x="152" y="80"/>
                </a:cxn>
                <a:cxn ang="0">
                  <a:pos x="89" y="98"/>
                </a:cxn>
                <a:cxn ang="0">
                  <a:pos x="0" y="107"/>
                </a:cxn>
              </a:cxnLst>
              <a:rect l="0" t="0" r="r" b="b"/>
              <a:pathLst>
                <a:path w="215" h="107">
                  <a:moveTo>
                    <a:pt x="215" y="0"/>
                  </a:moveTo>
                  <a:lnTo>
                    <a:pt x="197" y="44"/>
                  </a:lnTo>
                  <a:lnTo>
                    <a:pt x="152" y="80"/>
                  </a:lnTo>
                  <a:lnTo>
                    <a:pt x="89" y="98"/>
                  </a:lnTo>
                  <a:lnTo>
                    <a:pt x="0" y="107"/>
                  </a:lnTo>
                </a:path>
              </a:pathLst>
            </a:custGeom>
            <a:noFill/>
            <a:ln w="14288">
              <a:solidFill>
                <a:srgbClr val="000000"/>
              </a:solidFill>
              <a:prstDash val="solid"/>
              <a:round/>
              <a:headEnd/>
              <a:tailEnd/>
            </a:ln>
          </p:spPr>
          <p:txBody>
            <a:bodyPr/>
            <a:lstStyle/>
            <a:p>
              <a:endParaRPr lang="en-US"/>
            </a:p>
          </p:txBody>
        </p:sp>
        <p:sp>
          <p:nvSpPr>
            <p:cNvPr id="85045" name="Freeform 53"/>
            <p:cNvSpPr>
              <a:spLocks/>
            </p:cNvSpPr>
            <p:nvPr/>
          </p:nvSpPr>
          <p:spPr bwMode="auto">
            <a:xfrm>
              <a:off x="2109" y="1536"/>
              <a:ext cx="215" cy="108"/>
            </a:xfrm>
            <a:custGeom>
              <a:avLst/>
              <a:gdLst/>
              <a:ahLst/>
              <a:cxnLst>
                <a:cxn ang="0">
                  <a:pos x="0" y="0"/>
                </a:cxn>
                <a:cxn ang="0">
                  <a:pos x="89" y="9"/>
                </a:cxn>
                <a:cxn ang="0">
                  <a:pos x="152" y="36"/>
                </a:cxn>
                <a:cxn ang="0">
                  <a:pos x="197" y="72"/>
                </a:cxn>
                <a:cxn ang="0">
                  <a:pos x="215" y="108"/>
                </a:cxn>
              </a:cxnLst>
              <a:rect l="0" t="0" r="r" b="b"/>
              <a:pathLst>
                <a:path w="215" h="108">
                  <a:moveTo>
                    <a:pt x="0" y="0"/>
                  </a:moveTo>
                  <a:lnTo>
                    <a:pt x="89" y="9"/>
                  </a:lnTo>
                  <a:lnTo>
                    <a:pt x="152" y="36"/>
                  </a:lnTo>
                  <a:lnTo>
                    <a:pt x="197" y="72"/>
                  </a:lnTo>
                  <a:lnTo>
                    <a:pt x="215" y="108"/>
                  </a:lnTo>
                </a:path>
              </a:pathLst>
            </a:custGeom>
            <a:noFill/>
            <a:ln w="14288">
              <a:solidFill>
                <a:srgbClr val="000000"/>
              </a:solidFill>
              <a:prstDash val="solid"/>
              <a:round/>
              <a:headEnd/>
              <a:tailEnd/>
            </a:ln>
          </p:spPr>
          <p:txBody>
            <a:bodyPr/>
            <a:lstStyle/>
            <a:p>
              <a:endParaRPr lang="en-US"/>
            </a:p>
          </p:txBody>
        </p:sp>
        <p:sp>
          <p:nvSpPr>
            <p:cNvPr id="85046" name="Freeform 54"/>
            <p:cNvSpPr>
              <a:spLocks/>
            </p:cNvSpPr>
            <p:nvPr/>
          </p:nvSpPr>
          <p:spPr bwMode="auto">
            <a:xfrm>
              <a:off x="2055" y="1644"/>
              <a:ext cx="27" cy="107"/>
            </a:xfrm>
            <a:custGeom>
              <a:avLst/>
              <a:gdLst/>
              <a:ahLst/>
              <a:cxnLst>
                <a:cxn ang="0">
                  <a:pos x="27" y="0"/>
                </a:cxn>
                <a:cxn ang="0">
                  <a:pos x="27" y="53"/>
                </a:cxn>
                <a:cxn ang="0">
                  <a:pos x="18" y="98"/>
                </a:cxn>
                <a:cxn ang="0">
                  <a:pos x="0" y="107"/>
                </a:cxn>
              </a:cxnLst>
              <a:rect l="0" t="0" r="r" b="b"/>
              <a:pathLst>
                <a:path w="27" h="107">
                  <a:moveTo>
                    <a:pt x="27" y="0"/>
                  </a:moveTo>
                  <a:lnTo>
                    <a:pt x="27" y="53"/>
                  </a:lnTo>
                  <a:lnTo>
                    <a:pt x="18" y="98"/>
                  </a:lnTo>
                  <a:lnTo>
                    <a:pt x="0" y="107"/>
                  </a:lnTo>
                </a:path>
              </a:pathLst>
            </a:custGeom>
            <a:noFill/>
            <a:ln w="14288">
              <a:solidFill>
                <a:srgbClr val="000000"/>
              </a:solidFill>
              <a:prstDash val="solid"/>
              <a:round/>
              <a:headEnd/>
              <a:tailEnd/>
            </a:ln>
          </p:spPr>
          <p:txBody>
            <a:bodyPr/>
            <a:lstStyle/>
            <a:p>
              <a:endParaRPr lang="en-US"/>
            </a:p>
          </p:txBody>
        </p:sp>
        <p:sp>
          <p:nvSpPr>
            <p:cNvPr id="85047" name="Freeform 55"/>
            <p:cNvSpPr>
              <a:spLocks/>
            </p:cNvSpPr>
            <p:nvPr/>
          </p:nvSpPr>
          <p:spPr bwMode="auto">
            <a:xfrm>
              <a:off x="2064" y="1536"/>
              <a:ext cx="18" cy="108"/>
            </a:xfrm>
            <a:custGeom>
              <a:avLst/>
              <a:gdLst/>
              <a:ahLst/>
              <a:cxnLst>
                <a:cxn ang="0">
                  <a:pos x="18" y="108"/>
                </a:cxn>
                <a:cxn ang="0">
                  <a:pos x="18" y="54"/>
                </a:cxn>
                <a:cxn ang="0">
                  <a:pos x="9" y="18"/>
                </a:cxn>
                <a:cxn ang="0">
                  <a:pos x="0" y="0"/>
                </a:cxn>
              </a:cxnLst>
              <a:rect l="0" t="0" r="r" b="b"/>
              <a:pathLst>
                <a:path w="18" h="108">
                  <a:moveTo>
                    <a:pt x="18" y="108"/>
                  </a:moveTo>
                  <a:lnTo>
                    <a:pt x="18" y="54"/>
                  </a:lnTo>
                  <a:lnTo>
                    <a:pt x="9" y="18"/>
                  </a:lnTo>
                  <a:lnTo>
                    <a:pt x="0" y="0"/>
                  </a:lnTo>
                </a:path>
              </a:pathLst>
            </a:custGeom>
            <a:noFill/>
            <a:ln w="14288">
              <a:solidFill>
                <a:srgbClr val="000000"/>
              </a:solidFill>
              <a:prstDash val="solid"/>
              <a:round/>
              <a:headEnd/>
              <a:tailEnd/>
            </a:ln>
          </p:spPr>
          <p:txBody>
            <a:bodyPr/>
            <a:lstStyle/>
            <a:p>
              <a:endParaRPr lang="en-US"/>
            </a:p>
          </p:txBody>
        </p:sp>
        <p:sp>
          <p:nvSpPr>
            <p:cNvPr id="85048" name="Line 56"/>
            <p:cNvSpPr>
              <a:spLocks noChangeShapeType="1"/>
            </p:cNvSpPr>
            <p:nvPr/>
          </p:nvSpPr>
          <p:spPr bwMode="auto">
            <a:xfrm>
              <a:off x="2055" y="1536"/>
              <a:ext cx="54" cy="1"/>
            </a:xfrm>
            <a:prstGeom prst="line">
              <a:avLst/>
            </a:prstGeom>
            <a:noFill/>
            <a:ln w="14288">
              <a:solidFill>
                <a:srgbClr val="000000"/>
              </a:solidFill>
              <a:round/>
              <a:headEnd/>
              <a:tailEnd/>
            </a:ln>
          </p:spPr>
          <p:txBody>
            <a:bodyPr/>
            <a:lstStyle/>
            <a:p>
              <a:endParaRPr lang="en-US"/>
            </a:p>
          </p:txBody>
        </p:sp>
        <p:sp>
          <p:nvSpPr>
            <p:cNvPr id="85049" name="Line 57"/>
            <p:cNvSpPr>
              <a:spLocks noChangeShapeType="1"/>
            </p:cNvSpPr>
            <p:nvPr/>
          </p:nvSpPr>
          <p:spPr bwMode="auto">
            <a:xfrm>
              <a:off x="2055" y="1751"/>
              <a:ext cx="54" cy="1"/>
            </a:xfrm>
            <a:prstGeom prst="line">
              <a:avLst/>
            </a:prstGeom>
            <a:noFill/>
            <a:ln w="14288">
              <a:solidFill>
                <a:srgbClr val="000000"/>
              </a:solidFill>
              <a:round/>
              <a:headEnd/>
              <a:tailEnd/>
            </a:ln>
          </p:spPr>
          <p:txBody>
            <a:bodyPr/>
            <a:lstStyle/>
            <a:p>
              <a:endParaRPr lang="en-US"/>
            </a:p>
          </p:txBody>
        </p:sp>
      </p:grpSp>
      <p:grpSp>
        <p:nvGrpSpPr>
          <p:cNvPr id="6" name="Group 58"/>
          <p:cNvGrpSpPr>
            <a:grpSpLocks/>
          </p:cNvGrpSpPr>
          <p:nvPr/>
        </p:nvGrpSpPr>
        <p:grpSpPr bwMode="auto">
          <a:xfrm>
            <a:off x="6043614" y="3471863"/>
            <a:ext cx="427037" cy="342900"/>
            <a:chOff x="2055" y="1536"/>
            <a:chExt cx="269" cy="216"/>
          </a:xfrm>
        </p:grpSpPr>
        <p:sp>
          <p:nvSpPr>
            <p:cNvPr id="85051" name="Freeform 59"/>
            <p:cNvSpPr>
              <a:spLocks/>
            </p:cNvSpPr>
            <p:nvPr/>
          </p:nvSpPr>
          <p:spPr bwMode="auto">
            <a:xfrm>
              <a:off x="2109" y="1644"/>
              <a:ext cx="215" cy="107"/>
            </a:xfrm>
            <a:custGeom>
              <a:avLst/>
              <a:gdLst/>
              <a:ahLst/>
              <a:cxnLst>
                <a:cxn ang="0">
                  <a:pos x="215" y="0"/>
                </a:cxn>
                <a:cxn ang="0">
                  <a:pos x="197" y="44"/>
                </a:cxn>
                <a:cxn ang="0">
                  <a:pos x="152" y="80"/>
                </a:cxn>
                <a:cxn ang="0">
                  <a:pos x="89" y="98"/>
                </a:cxn>
                <a:cxn ang="0">
                  <a:pos x="0" y="107"/>
                </a:cxn>
              </a:cxnLst>
              <a:rect l="0" t="0" r="r" b="b"/>
              <a:pathLst>
                <a:path w="215" h="107">
                  <a:moveTo>
                    <a:pt x="215" y="0"/>
                  </a:moveTo>
                  <a:lnTo>
                    <a:pt x="197" y="44"/>
                  </a:lnTo>
                  <a:lnTo>
                    <a:pt x="152" y="80"/>
                  </a:lnTo>
                  <a:lnTo>
                    <a:pt x="89" y="98"/>
                  </a:lnTo>
                  <a:lnTo>
                    <a:pt x="0" y="107"/>
                  </a:lnTo>
                </a:path>
              </a:pathLst>
            </a:custGeom>
            <a:noFill/>
            <a:ln w="14288">
              <a:solidFill>
                <a:srgbClr val="000000"/>
              </a:solidFill>
              <a:prstDash val="solid"/>
              <a:round/>
              <a:headEnd/>
              <a:tailEnd/>
            </a:ln>
          </p:spPr>
          <p:txBody>
            <a:bodyPr/>
            <a:lstStyle/>
            <a:p>
              <a:endParaRPr lang="en-US"/>
            </a:p>
          </p:txBody>
        </p:sp>
        <p:sp>
          <p:nvSpPr>
            <p:cNvPr id="85052" name="Freeform 60"/>
            <p:cNvSpPr>
              <a:spLocks/>
            </p:cNvSpPr>
            <p:nvPr/>
          </p:nvSpPr>
          <p:spPr bwMode="auto">
            <a:xfrm>
              <a:off x="2109" y="1536"/>
              <a:ext cx="215" cy="108"/>
            </a:xfrm>
            <a:custGeom>
              <a:avLst/>
              <a:gdLst/>
              <a:ahLst/>
              <a:cxnLst>
                <a:cxn ang="0">
                  <a:pos x="0" y="0"/>
                </a:cxn>
                <a:cxn ang="0">
                  <a:pos x="89" y="9"/>
                </a:cxn>
                <a:cxn ang="0">
                  <a:pos x="152" y="36"/>
                </a:cxn>
                <a:cxn ang="0">
                  <a:pos x="197" y="72"/>
                </a:cxn>
                <a:cxn ang="0">
                  <a:pos x="215" y="108"/>
                </a:cxn>
              </a:cxnLst>
              <a:rect l="0" t="0" r="r" b="b"/>
              <a:pathLst>
                <a:path w="215" h="108">
                  <a:moveTo>
                    <a:pt x="0" y="0"/>
                  </a:moveTo>
                  <a:lnTo>
                    <a:pt x="89" y="9"/>
                  </a:lnTo>
                  <a:lnTo>
                    <a:pt x="152" y="36"/>
                  </a:lnTo>
                  <a:lnTo>
                    <a:pt x="197" y="72"/>
                  </a:lnTo>
                  <a:lnTo>
                    <a:pt x="215" y="108"/>
                  </a:lnTo>
                </a:path>
              </a:pathLst>
            </a:custGeom>
            <a:noFill/>
            <a:ln w="14288">
              <a:solidFill>
                <a:srgbClr val="000000"/>
              </a:solidFill>
              <a:prstDash val="solid"/>
              <a:round/>
              <a:headEnd/>
              <a:tailEnd/>
            </a:ln>
          </p:spPr>
          <p:txBody>
            <a:bodyPr/>
            <a:lstStyle/>
            <a:p>
              <a:endParaRPr lang="en-US"/>
            </a:p>
          </p:txBody>
        </p:sp>
        <p:sp>
          <p:nvSpPr>
            <p:cNvPr id="85053" name="Freeform 61"/>
            <p:cNvSpPr>
              <a:spLocks/>
            </p:cNvSpPr>
            <p:nvPr/>
          </p:nvSpPr>
          <p:spPr bwMode="auto">
            <a:xfrm>
              <a:off x="2055" y="1644"/>
              <a:ext cx="27" cy="107"/>
            </a:xfrm>
            <a:custGeom>
              <a:avLst/>
              <a:gdLst/>
              <a:ahLst/>
              <a:cxnLst>
                <a:cxn ang="0">
                  <a:pos x="27" y="0"/>
                </a:cxn>
                <a:cxn ang="0">
                  <a:pos x="27" y="53"/>
                </a:cxn>
                <a:cxn ang="0">
                  <a:pos x="18" y="98"/>
                </a:cxn>
                <a:cxn ang="0">
                  <a:pos x="0" y="107"/>
                </a:cxn>
              </a:cxnLst>
              <a:rect l="0" t="0" r="r" b="b"/>
              <a:pathLst>
                <a:path w="27" h="107">
                  <a:moveTo>
                    <a:pt x="27" y="0"/>
                  </a:moveTo>
                  <a:lnTo>
                    <a:pt x="27" y="53"/>
                  </a:lnTo>
                  <a:lnTo>
                    <a:pt x="18" y="98"/>
                  </a:lnTo>
                  <a:lnTo>
                    <a:pt x="0" y="107"/>
                  </a:lnTo>
                </a:path>
              </a:pathLst>
            </a:custGeom>
            <a:noFill/>
            <a:ln w="14288">
              <a:solidFill>
                <a:srgbClr val="000000"/>
              </a:solidFill>
              <a:prstDash val="solid"/>
              <a:round/>
              <a:headEnd/>
              <a:tailEnd/>
            </a:ln>
          </p:spPr>
          <p:txBody>
            <a:bodyPr/>
            <a:lstStyle/>
            <a:p>
              <a:endParaRPr lang="en-US"/>
            </a:p>
          </p:txBody>
        </p:sp>
        <p:sp>
          <p:nvSpPr>
            <p:cNvPr id="85054" name="Freeform 62"/>
            <p:cNvSpPr>
              <a:spLocks/>
            </p:cNvSpPr>
            <p:nvPr/>
          </p:nvSpPr>
          <p:spPr bwMode="auto">
            <a:xfrm>
              <a:off x="2064" y="1536"/>
              <a:ext cx="18" cy="108"/>
            </a:xfrm>
            <a:custGeom>
              <a:avLst/>
              <a:gdLst/>
              <a:ahLst/>
              <a:cxnLst>
                <a:cxn ang="0">
                  <a:pos x="18" y="108"/>
                </a:cxn>
                <a:cxn ang="0">
                  <a:pos x="18" y="54"/>
                </a:cxn>
                <a:cxn ang="0">
                  <a:pos x="9" y="18"/>
                </a:cxn>
                <a:cxn ang="0">
                  <a:pos x="0" y="0"/>
                </a:cxn>
              </a:cxnLst>
              <a:rect l="0" t="0" r="r" b="b"/>
              <a:pathLst>
                <a:path w="18" h="108">
                  <a:moveTo>
                    <a:pt x="18" y="108"/>
                  </a:moveTo>
                  <a:lnTo>
                    <a:pt x="18" y="54"/>
                  </a:lnTo>
                  <a:lnTo>
                    <a:pt x="9" y="18"/>
                  </a:lnTo>
                  <a:lnTo>
                    <a:pt x="0" y="0"/>
                  </a:lnTo>
                </a:path>
              </a:pathLst>
            </a:custGeom>
            <a:noFill/>
            <a:ln w="14288">
              <a:solidFill>
                <a:srgbClr val="000000"/>
              </a:solidFill>
              <a:prstDash val="solid"/>
              <a:round/>
              <a:headEnd/>
              <a:tailEnd/>
            </a:ln>
          </p:spPr>
          <p:txBody>
            <a:bodyPr/>
            <a:lstStyle/>
            <a:p>
              <a:endParaRPr lang="en-US"/>
            </a:p>
          </p:txBody>
        </p:sp>
        <p:sp>
          <p:nvSpPr>
            <p:cNvPr id="85055" name="Line 63"/>
            <p:cNvSpPr>
              <a:spLocks noChangeShapeType="1"/>
            </p:cNvSpPr>
            <p:nvPr/>
          </p:nvSpPr>
          <p:spPr bwMode="auto">
            <a:xfrm>
              <a:off x="2055" y="1536"/>
              <a:ext cx="54" cy="1"/>
            </a:xfrm>
            <a:prstGeom prst="line">
              <a:avLst/>
            </a:prstGeom>
            <a:noFill/>
            <a:ln w="14288">
              <a:solidFill>
                <a:srgbClr val="000000"/>
              </a:solidFill>
              <a:round/>
              <a:headEnd/>
              <a:tailEnd/>
            </a:ln>
          </p:spPr>
          <p:txBody>
            <a:bodyPr/>
            <a:lstStyle/>
            <a:p>
              <a:endParaRPr lang="en-US"/>
            </a:p>
          </p:txBody>
        </p:sp>
        <p:sp>
          <p:nvSpPr>
            <p:cNvPr id="85056" name="Line 64"/>
            <p:cNvSpPr>
              <a:spLocks noChangeShapeType="1"/>
            </p:cNvSpPr>
            <p:nvPr/>
          </p:nvSpPr>
          <p:spPr bwMode="auto">
            <a:xfrm>
              <a:off x="2055" y="1751"/>
              <a:ext cx="54" cy="1"/>
            </a:xfrm>
            <a:prstGeom prst="line">
              <a:avLst/>
            </a:prstGeom>
            <a:noFill/>
            <a:ln w="14288">
              <a:solidFill>
                <a:srgbClr val="000000"/>
              </a:solidFill>
              <a:round/>
              <a:headEnd/>
              <a:tailEnd/>
            </a:ln>
          </p:spPr>
          <p:txBody>
            <a:bodyPr/>
            <a:lstStyle/>
            <a:p>
              <a:endParaRPr lang="en-US"/>
            </a:p>
          </p:txBody>
        </p:sp>
      </p:grpSp>
      <p:grpSp>
        <p:nvGrpSpPr>
          <p:cNvPr id="7" name="Group 65"/>
          <p:cNvGrpSpPr>
            <a:grpSpLocks/>
          </p:cNvGrpSpPr>
          <p:nvPr/>
        </p:nvGrpSpPr>
        <p:grpSpPr bwMode="auto">
          <a:xfrm>
            <a:off x="5087939" y="2133600"/>
            <a:ext cx="427037" cy="342900"/>
            <a:chOff x="2055" y="1536"/>
            <a:chExt cx="269" cy="216"/>
          </a:xfrm>
        </p:grpSpPr>
        <p:sp>
          <p:nvSpPr>
            <p:cNvPr id="85058" name="Freeform 66"/>
            <p:cNvSpPr>
              <a:spLocks/>
            </p:cNvSpPr>
            <p:nvPr/>
          </p:nvSpPr>
          <p:spPr bwMode="auto">
            <a:xfrm>
              <a:off x="2109" y="1644"/>
              <a:ext cx="215" cy="107"/>
            </a:xfrm>
            <a:custGeom>
              <a:avLst/>
              <a:gdLst/>
              <a:ahLst/>
              <a:cxnLst>
                <a:cxn ang="0">
                  <a:pos x="215" y="0"/>
                </a:cxn>
                <a:cxn ang="0">
                  <a:pos x="197" y="44"/>
                </a:cxn>
                <a:cxn ang="0">
                  <a:pos x="152" y="80"/>
                </a:cxn>
                <a:cxn ang="0">
                  <a:pos x="89" y="98"/>
                </a:cxn>
                <a:cxn ang="0">
                  <a:pos x="0" y="107"/>
                </a:cxn>
              </a:cxnLst>
              <a:rect l="0" t="0" r="r" b="b"/>
              <a:pathLst>
                <a:path w="215" h="107">
                  <a:moveTo>
                    <a:pt x="215" y="0"/>
                  </a:moveTo>
                  <a:lnTo>
                    <a:pt x="197" y="44"/>
                  </a:lnTo>
                  <a:lnTo>
                    <a:pt x="152" y="80"/>
                  </a:lnTo>
                  <a:lnTo>
                    <a:pt x="89" y="98"/>
                  </a:lnTo>
                  <a:lnTo>
                    <a:pt x="0" y="107"/>
                  </a:lnTo>
                </a:path>
              </a:pathLst>
            </a:custGeom>
            <a:noFill/>
            <a:ln w="14288">
              <a:solidFill>
                <a:srgbClr val="000000"/>
              </a:solidFill>
              <a:prstDash val="solid"/>
              <a:round/>
              <a:headEnd/>
              <a:tailEnd/>
            </a:ln>
          </p:spPr>
          <p:txBody>
            <a:bodyPr/>
            <a:lstStyle/>
            <a:p>
              <a:endParaRPr lang="en-US"/>
            </a:p>
          </p:txBody>
        </p:sp>
        <p:sp>
          <p:nvSpPr>
            <p:cNvPr id="85059" name="Freeform 67"/>
            <p:cNvSpPr>
              <a:spLocks/>
            </p:cNvSpPr>
            <p:nvPr/>
          </p:nvSpPr>
          <p:spPr bwMode="auto">
            <a:xfrm>
              <a:off x="2109" y="1536"/>
              <a:ext cx="215" cy="108"/>
            </a:xfrm>
            <a:custGeom>
              <a:avLst/>
              <a:gdLst/>
              <a:ahLst/>
              <a:cxnLst>
                <a:cxn ang="0">
                  <a:pos x="0" y="0"/>
                </a:cxn>
                <a:cxn ang="0">
                  <a:pos x="89" y="9"/>
                </a:cxn>
                <a:cxn ang="0">
                  <a:pos x="152" y="36"/>
                </a:cxn>
                <a:cxn ang="0">
                  <a:pos x="197" y="72"/>
                </a:cxn>
                <a:cxn ang="0">
                  <a:pos x="215" y="108"/>
                </a:cxn>
              </a:cxnLst>
              <a:rect l="0" t="0" r="r" b="b"/>
              <a:pathLst>
                <a:path w="215" h="108">
                  <a:moveTo>
                    <a:pt x="0" y="0"/>
                  </a:moveTo>
                  <a:lnTo>
                    <a:pt x="89" y="9"/>
                  </a:lnTo>
                  <a:lnTo>
                    <a:pt x="152" y="36"/>
                  </a:lnTo>
                  <a:lnTo>
                    <a:pt x="197" y="72"/>
                  </a:lnTo>
                  <a:lnTo>
                    <a:pt x="215" y="108"/>
                  </a:lnTo>
                </a:path>
              </a:pathLst>
            </a:custGeom>
            <a:noFill/>
            <a:ln w="14288">
              <a:solidFill>
                <a:srgbClr val="000000"/>
              </a:solidFill>
              <a:prstDash val="solid"/>
              <a:round/>
              <a:headEnd/>
              <a:tailEnd/>
            </a:ln>
          </p:spPr>
          <p:txBody>
            <a:bodyPr/>
            <a:lstStyle/>
            <a:p>
              <a:endParaRPr lang="en-US"/>
            </a:p>
          </p:txBody>
        </p:sp>
        <p:sp>
          <p:nvSpPr>
            <p:cNvPr id="85060" name="Freeform 68"/>
            <p:cNvSpPr>
              <a:spLocks/>
            </p:cNvSpPr>
            <p:nvPr/>
          </p:nvSpPr>
          <p:spPr bwMode="auto">
            <a:xfrm>
              <a:off x="2055" y="1644"/>
              <a:ext cx="27" cy="107"/>
            </a:xfrm>
            <a:custGeom>
              <a:avLst/>
              <a:gdLst/>
              <a:ahLst/>
              <a:cxnLst>
                <a:cxn ang="0">
                  <a:pos x="27" y="0"/>
                </a:cxn>
                <a:cxn ang="0">
                  <a:pos x="27" y="53"/>
                </a:cxn>
                <a:cxn ang="0">
                  <a:pos x="18" y="98"/>
                </a:cxn>
                <a:cxn ang="0">
                  <a:pos x="0" y="107"/>
                </a:cxn>
              </a:cxnLst>
              <a:rect l="0" t="0" r="r" b="b"/>
              <a:pathLst>
                <a:path w="27" h="107">
                  <a:moveTo>
                    <a:pt x="27" y="0"/>
                  </a:moveTo>
                  <a:lnTo>
                    <a:pt x="27" y="53"/>
                  </a:lnTo>
                  <a:lnTo>
                    <a:pt x="18" y="98"/>
                  </a:lnTo>
                  <a:lnTo>
                    <a:pt x="0" y="107"/>
                  </a:lnTo>
                </a:path>
              </a:pathLst>
            </a:custGeom>
            <a:noFill/>
            <a:ln w="14288">
              <a:solidFill>
                <a:srgbClr val="000000"/>
              </a:solidFill>
              <a:prstDash val="solid"/>
              <a:round/>
              <a:headEnd/>
              <a:tailEnd/>
            </a:ln>
          </p:spPr>
          <p:txBody>
            <a:bodyPr/>
            <a:lstStyle/>
            <a:p>
              <a:endParaRPr lang="en-US"/>
            </a:p>
          </p:txBody>
        </p:sp>
        <p:sp>
          <p:nvSpPr>
            <p:cNvPr id="85061" name="Freeform 69"/>
            <p:cNvSpPr>
              <a:spLocks/>
            </p:cNvSpPr>
            <p:nvPr/>
          </p:nvSpPr>
          <p:spPr bwMode="auto">
            <a:xfrm>
              <a:off x="2064" y="1536"/>
              <a:ext cx="18" cy="108"/>
            </a:xfrm>
            <a:custGeom>
              <a:avLst/>
              <a:gdLst/>
              <a:ahLst/>
              <a:cxnLst>
                <a:cxn ang="0">
                  <a:pos x="18" y="108"/>
                </a:cxn>
                <a:cxn ang="0">
                  <a:pos x="18" y="54"/>
                </a:cxn>
                <a:cxn ang="0">
                  <a:pos x="9" y="18"/>
                </a:cxn>
                <a:cxn ang="0">
                  <a:pos x="0" y="0"/>
                </a:cxn>
              </a:cxnLst>
              <a:rect l="0" t="0" r="r" b="b"/>
              <a:pathLst>
                <a:path w="18" h="108">
                  <a:moveTo>
                    <a:pt x="18" y="108"/>
                  </a:moveTo>
                  <a:lnTo>
                    <a:pt x="18" y="54"/>
                  </a:lnTo>
                  <a:lnTo>
                    <a:pt x="9" y="18"/>
                  </a:lnTo>
                  <a:lnTo>
                    <a:pt x="0" y="0"/>
                  </a:lnTo>
                </a:path>
              </a:pathLst>
            </a:custGeom>
            <a:noFill/>
            <a:ln w="14288">
              <a:solidFill>
                <a:srgbClr val="000000"/>
              </a:solidFill>
              <a:prstDash val="solid"/>
              <a:round/>
              <a:headEnd/>
              <a:tailEnd/>
            </a:ln>
          </p:spPr>
          <p:txBody>
            <a:bodyPr/>
            <a:lstStyle/>
            <a:p>
              <a:endParaRPr lang="en-US"/>
            </a:p>
          </p:txBody>
        </p:sp>
        <p:sp>
          <p:nvSpPr>
            <p:cNvPr id="85062" name="Line 70"/>
            <p:cNvSpPr>
              <a:spLocks noChangeShapeType="1"/>
            </p:cNvSpPr>
            <p:nvPr/>
          </p:nvSpPr>
          <p:spPr bwMode="auto">
            <a:xfrm>
              <a:off x="2055" y="1536"/>
              <a:ext cx="54" cy="1"/>
            </a:xfrm>
            <a:prstGeom prst="line">
              <a:avLst/>
            </a:prstGeom>
            <a:noFill/>
            <a:ln w="14288">
              <a:solidFill>
                <a:srgbClr val="000000"/>
              </a:solidFill>
              <a:round/>
              <a:headEnd/>
              <a:tailEnd/>
            </a:ln>
          </p:spPr>
          <p:txBody>
            <a:bodyPr/>
            <a:lstStyle/>
            <a:p>
              <a:endParaRPr lang="en-US"/>
            </a:p>
          </p:txBody>
        </p:sp>
        <p:sp>
          <p:nvSpPr>
            <p:cNvPr id="85063" name="Line 71"/>
            <p:cNvSpPr>
              <a:spLocks noChangeShapeType="1"/>
            </p:cNvSpPr>
            <p:nvPr/>
          </p:nvSpPr>
          <p:spPr bwMode="auto">
            <a:xfrm>
              <a:off x="2055" y="1751"/>
              <a:ext cx="54" cy="1"/>
            </a:xfrm>
            <a:prstGeom prst="line">
              <a:avLst/>
            </a:prstGeom>
            <a:noFill/>
            <a:ln w="14288">
              <a:solidFill>
                <a:srgbClr val="000000"/>
              </a:solidFill>
              <a:round/>
              <a:headEnd/>
              <a:tailEnd/>
            </a:ln>
          </p:spPr>
          <p:txBody>
            <a:bodyPr/>
            <a:lstStyle/>
            <a:p>
              <a:endParaRPr lang="en-US"/>
            </a:p>
          </p:txBody>
        </p:sp>
      </p:grpSp>
      <p:grpSp>
        <p:nvGrpSpPr>
          <p:cNvPr id="8" name="Group 72"/>
          <p:cNvGrpSpPr>
            <a:grpSpLocks/>
          </p:cNvGrpSpPr>
          <p:nvPr/>
        </p:nvGrpSpPr>
        <p:grpSpPr bwMode="auto">
          <a:xfrm>
            <a:off x="7175501" y="3429000"/>
            <a:ext cx="396875" cy="431800"/>
            <a:chOff x="634" y="1548"/>
            <a:chExt cx="250" cy="272"/>
          </a:xfrm>
        </p:grpSpPr>
        <p:sp>
          <p:nvSpPr>
            <p:cNvPr id="85065" name="AutoShape 73"/>
            <p:cNvSpPr>
              <a:spLocks noChangeArrowheads="1"/>
            </p:cNvSpPr>
            <p:nvPr/>
          </p:nvSpPr>
          <p:spPr bwMode="auto">
            <a:xfrm rot="5400000">
              <a:off x="612" y="1570"/>
              <a:ext cx="272" cy="227"/>
            </a:xfrm>
            <a:prstGeom prst="triangle">
              <a:avLst>
                <a:gd name="adj" fmla="val 50000"/>
              </a:avLst>
            </a:prstGeom>
            <a:solidFill>
              <a:srgbClr val="FFFFFF"/>
            </a:solidFill>
            <a:ln w="9525" algn="ctr">
              <a:solidFill>
                <a:srgbClr val="000000"/>
              </a:solidFill>
              <a:miter lim="800000"/>
              <a:headEnd/>
              <a:tailEnd/>
            </a:ln>
            <a:effectLst/>
          </p:spPr>
          <p:txBody>
            <a:bodyPr wrap="none" anchor="ctr"/>
            <a:lstStyle/>
            <a:p>
              <a:endParaRPr lang="en-US"/>
            </a:p>
          </p:txBody>
        </p:sp>
        <p:sp>
          <p:nvSpPr>
            <p:cNvPr id="85066" name="Oval 74"/>
            <p:cNvSpPr>
              <a:spLocks noChangeArrowheads="1"/>
            </p:cNvSpPr>
            <p:nvPr/>
          </p:nvSpPr>
          <p:spPr bwMode="auto">
            <a:xfrm>
              <a:off x="839" y="1661"/>
              <a:ext cx="45" cy="45"/>
            </a:xfrm>
            <a:prstGeom prst="ellipse">
              <a:avLst/>
            </a:prstGeom>
            <a:solidFill>
              <a:srgbClr val="FFFFFF"/>
            </a:solidFill>
            <a:ln w="9525" algn="ctr">
              <a:solidFill>
                <a:srgbClr val="000000"/>
              </a:solidFill>
              <a:round/>
              <a:headEnd/>
              <a:tailEnd/>
            </a:ln>
            <a:effectLst/>
          </p:spPr>
          <p:txBody>
            <a:bodyPr wrap="none" anchor="ctr"/>
            <a:lstStyle/>
            <a:p>
              <a:endParaRPr lang="en-US"/>
            </a:p>
          </p:txBody>
        </p:sp>
      </p:grpSp>
      <p:grpSp>
        <p:nvGrpSpPr>
          <p:cNvPr id="9" name="Group 75"/>
          <p:cNvGrpSpPr>
            <a:grpSpLocks/>
          </p:cNvGrpSpPr>
          <p:nvPr/>
        </p:nvGrpSpPr>
        <p:grpSpPr bwMode="auto">
          <a:xfrm>
            <a:off x="6167439" y="2076450"/>
            <a:ext cx="396875" cy="431800"/>
            <a:chOff x="634" y="1548"/>
            <a:chExt cx="250" cy="272"/>
          </a:xfrm>
        </p:grpSpPr>
        <p:sp>
          <p:nvSpPr>
            <p:cNvPr id="85068" name="AutoShape 76"/>
            <p:cNvSpPr>
              <a:spLocks noChangeArrowheads="1"/>
            </p:cNvSpPr>
            <p:nvPr/>
          </p:nvSpPr>
          <p:spPr bwMode="auto">
            <a:xfrm rot="5400000">
              <a:off x="612" y="1570"/>
              <a:ext cx="272" cy="227"/>
            </a:xfrm>
            <a:prstGeom prst="triangle">
              <a:avLst>
                <a:gd name="adj" fmla="val 50000"/>
              </a:avLst>
            </a:prstGeom>
            <a:solidFill>
              <a:srgbClr val="FFFFFF"/>
            </a:solidFill>
            <a:ln w="9525" algn="ctr">
              <a:solidFill>
                <a:srgbClr val="000000"/>
              </a:solidFill>
              <a:miter lim="800000"/>
              <a:headEnd/>
              <a:tailEnd/>
            </a:ln>
            <a:effectLst/>
          </p:spPr>
          <p:txBody>
            <a:bodyPr wrap="none" anchor="ctr"/>
            <a:lstStyle/>
            <a:p>
              <a:endParaRPr lang="en-US"/>
            </a:p>
          </p:txBody>
        </p:sp>
        <p:sp>
          <p:nvSpPr>
            <p:cNvPr id="85069" name="Oval 77"/>
            <p:cNvSpPr>
              <a:spLocks noChangeArrowheads="1"/>
            </p:cNvSpPr>
            <p:nvPr/>
          </p:nvSpPr>
          <p:spPr bwMode="auto">
            <a:xfrm>
              <a:off x="839" y="1661"/>
              <a:ext cx="45" cy="45"/>
            </a:xfrm>
            <a:prstGeom prst="ellipse">
              <a:avLst/>
            </a:prstGeom>
            <a:solidFill>
              <a:srgbClr val="FFFFFF"/>
            </a:solidFill>
            <a:ln w="9525" algn="ctr">
              <a:solidFill>
                <a:srgbClr val="000000"/>
              </a:solidFill>
              <a:round/>
              <a:headEnd/>
              <a:tailEnd/>
            </a:ln>
            <a:effectLst/>
          </p:spPr>
          <p:txBody>
            <a:bodyPr wrap="none" anchor="ctr"/>
            <a:lstStyle/>
            <a:p>
              <a:endParaRPr lang="en-US"/>
            </a:p>
          </p:txBody>
        </p:sp>
      </p:grpSp>
      <p:grpSp>
        <p:nvGrpSpPr>
          <p:cNvPr id="10" name="Group 78"/>
          <p:cNvGrpSpPr>
            <a:grpSpLocks/>
          </p:cNvGrpSpPr>
          <p:nvPr/>
        </p:nvGrpSpPr>
        <p:grpSpPr bwMode="auto">
          <a:xfrm>
            <a:off x="5087939" y="3355975"/>
            <a:ext cx="396875" cy="431800"/>
            <a:chOff x="634" y="1548"/>
            <a:chExt cx="250" cy="272"/>
          </a:xfrm>
        </p:grpSpPr>
        <p:sp>
          <p:nvSpPr>
            <p:cNvPr id="85071" name="AutoShape 79"/>
            <p:cNvSpPr>
              <a:spLocks noChangeArrowheads="1"/>
            </p:cNvSpPr>
            <p:nvPr/>
          </p:nvSpPr>
          <p:spPr bwMode="auto">
            <a:xfrm rot="5400000">
              <a:off x="612" y="1570"/>
              <a:ext cx="272" cy="227"/>
            </a:xfrm>
            <a:prstGeom prst="triangle">
              <a:avLst>
                <a:gd name="adj" fmla="val 50000"/>
              </a:avLst>
            </a:prstGeom>
            <a:solidFill>
              <a:srgbClr val="FFFFFF"/>
            </a:solidFill>
            <a:ln w="9525" algn="ctr">
              <a:solidFill>
                <a:srgbClr val="000000"/>
              </a:solidFill>
              <a:miter lim="800000"/>
              <a:headEnd/>
              <a:tailEnd/>
            </a:ln>
            <a:effectLst/>
          </p:spPr>
          <p:txBody>
            <a:bodyPr wrap="none" anchor="ctr"/>
            <a:lstStyle/>
            <a:p>
              <a:endParaRPr lang="en-US"/>
            </a:p>
          </p:txBody>
        </p:sp>
        <p:sp>
          <p:nvSpPr>
            <p:cNvPr id="85072" name="Oval 80"/>
            <p:cNvSpPr>
              <a:spLocks noChangeArrowheads="1"/>
            </p:cNvSpPr>
            <p:nvPr/>
          </p:nvSpPr>
          <p:spPr bwMode="auto">
            <a:xfrm>
              <a:off x="839" y="1661"/>
              <a:ext cx="45" cy="45"/>
            </a:xfrm>
            <a:prstGeom prst="ellipse">
              <a:avLst/>
            </a:prstGeom>
            <a:solidFill>
              <a:srgbClr val="FFFFFF"/>
            </a:solidFill>
            <a:ln w="9525" algn="ctr">
              <a:solidFill>
                <a:srgbClr val="000000"/>
              </a:solidFill>
              <a:round/>
              <a:headEnd/>
              <a:tailEnd/>
            </a:ln>
            <a:effectLst/>
          </p:spPr>
          <p:txBody>
            <a:bodyPr wrap="none" anchor="ctr"/>
            <a:lstStyle/>
            <a:p>
              <a:endParaRPr lang="en-US"/>
            </a:p>
          </p:txBody>
        </p:sp>
      </p:grpSp>
      <p:grpSp>
        <p:nvGrpSpPr>
          <p:cNvPr id="11" name="Group 81"/>
          <p:cNvGrpSpPr>
            <a:grpSpLocks/>
          </p:cNvGrpSpPr>
          <p:nvPr/>
        </p:nvGrpSpPr>
        <p:grpSpPr bwMode="auto">
          <a:xfrm>
            <a:off x="5087939" y="2781300"/>
            <a:ext cx="396875" cy="431800"/>
            <a:chOff x="634" y="1548"/>
            <a:chExt cx="250" cy="272"/>
          </a:xfrm>
        </p:grpSpPr>
        <p:sp>
          <p:nvSpPr>
            <p:cNvPr id="85074" name="AutoShape 82"/>
            <p:cNvSpPr>
              <a:spLocks noChangeArrowheads="1"/>
            </p:cNvSpPr>
            <p:nvPr/>
          </p:nvSpPr>
          <p:spPr bwMode="auto">
            <a:xfrm rot="5400000">
              <a:off x="612" y="1570"/>
              <a:ext cx="272" cy="227"/>
            </a:xfrm>
            <a:prstGeom prst="triangle">
              <a:avLst>
                <a:gd name="adj" fmla="val 50000"/>
              </a:avLst>
            </a:prstGeom>
            <a:solidFill>
              <a:srgbClr val="FFFFFF"/>
            </a:solidFill>
            <a:ln w="9525" algn="ctr">
              <a:solidFill>
                <a:srgbClr val="000000"/>
              </a:solidFill>
              <a:miter lim="800000"/>
              <a:headEnd/>
              <a:tailEnd/>
            </a:ln>
            <a:effectLst/>
          </p:spPr>
          <p:txBody>
            <a:bodyPr wrap="none" anchor="ctr"/>
            <a:lstStyle/>
            <a:p>
              <a:endParaRPr lang="en-US"/>
            </a:p>
          </p:txBody>
        </p:sp>
        <p:sp>
          <p:nvSpPr>
            <p:cNvPr id="85075" name="Oval 83"/>
            <p:cNvSpPr>
              <a:spLocks noChangeArrowheads="1"/>
            </p:cNvSpPr>
            <p:nvPr/>
          </p:nvSpPr>
          <p:spPr bwMode="auto">
            <a:xfrm>
              <a:off x="839" y="1661"/>
              <a:ext cx="45" cy="45"/>
            </a:xfrm>
            <a:prstGeom prst="ellipse">
              <a:avLst/>
            </a:prstGeom>
            <a:solidFill>
              <a:srgbClr val="FFFFFF"/>
            </a:solidFill>
            <a:ln w="9525" algn="ctr">
              <a:solidFill>
                <a:srgbClr val="000000"/>
              </a:solidFill>
              <a:round/>
              <a:headEnd/>
              <a:tailEnd/>
            </a:ln>
            <a:effectLst/>
          </p:spPr>
          <p:txBody>
            <a:bodyPr wrap="none" anchor="ctr"/>
            <a:lstStyle/>
            <a:p>
              <a:endParaRPr lang="en-US"/>
            </a:p>
          </p:txBody>
        </p:sp>
      </p:grpSp>
      <p:grpSp>
        <p:nvGrpSpPr>
          <p:cNvPr id="12" name="Group 84"/>
          <p:cNvGrpSpPr>
            <a:grpSpLocks/>
          </p:cNvGrpSpPr>
          <p:nvPr/>
        </p:nvGrpSpPr>
        <p:grpSpPr bwMode="auto">
          <a:xfrm>
            <a:off x="8112125" y="3213101"/>
            <a:ext cx="427038" cy="341313"/>
            <a:chOff x="773" y="1945"/>
            <a:chExt cx="269" cy="215"/>
          </a:xfrm>
        </p:grpSpPr>
        <p:sp>
          <p:nvSpPr>
            <p:cNvPr id="85077" name="Freeform 85"/>
            <p:cNvSpPr>
              <a:spLocks/>
            </p:cNvSpPr>
            <p:nvPr/>
          </p:nvSpPr>
          <p:spPr bwMode="auto">
            <a:xfrm>
              <a:off x="935" y="1945"/>
              <a:ext cx="107" cy="215"/>
            </a:xfrm>
            <a:custGeom>
              <a:avLst/>
              <a:gdLst/>
              <a:ahLst/>
              <a:cxnLst>
                <a:cxn ang="0">
                  <a:pos x="0" y="0"/>
                </a:cxn>
                <a:cxn ang="0">
                  <a:pos x="53" y="18"/>
                </a:cxn>
                <a:cxn ang="0">
                  <a:pos x="98" y="54"/>
                </a:cxn>
                <a:cxn ang="0">
                  <a:pos x="107" y="107"/>
                </a:cxn>
                <a:cxn ang="0">
                  <a:pos x="98" y="161"/>
                </a:cxn>
                <a:cxn ang="0">
                  <a:pos x="53" y="206"/>
                </a:cxn>
                <a:cxn ang="0">
                  <a:pos x="0" y="215"/>
                </a:cxn>
              </a:cxnLst>
              <a:rect l="0" t="0" r="r" b="b"/>
              <a:pathLst>
                <a:path w="107" h="215">
                  <a:moveTo>
                    <a:pt x="0" y="0"/>
                  </a:moveTo>
                  <a:lnTo>
                    <a:pt x="53" y="18"/>
                  </a:lnTo>
                  <a:lnTo>
                    <a:pt x="98" y="54"/>
                  </a:lnTo>
                  <a:lnTo>
                    <a:pt x="107" y="107"/>
                  </a:lnTo>
                  <a:lnTo>
                    <a:pt x="98" y="161"/>
                  </a:lnTo>
                  <a:lnTo>
                    <a:pt x="53" y="206"/>
                  </a:lnTo>
                  <a:lnTo>
                    <a:pt x="0" y="215"/>
                  </a:lnTo>
                </a:path>
              </a:pathLst>
            </a:custGeom>
            <a:noFill/>
            <a:ln w="14288">
              <a:solidFill>
                <a:srgbClr val="000000"/>
              </a:solidFill>
              <a:prstDash val="solid"/>
              <a:round/>
              <a:headEnd/>
              <a:tailEnd/>
            </a:ln>
          </p:spPr>
          <p:txBody>
            <a:bodyPr/>
            <a:lstStyle/>
            <a:p>
              <a:endParaRPr lang="en-US"/>
            </a:p>
          </p:txBody>
        </p:sp>
        <p:sp>
          <p:nvSpPr>
            <p:cNvPr id="85078" name="Freeform 86"/>
            <p:cNvSpPr>
              <a:spLocks/>
            </p:cNvSpPr>
            <p:nvPr/>
          </p:nvSpPr>
          <p:spPr bwMode="auto">
            <a:xfrm>
              <a:off x="773" y="1945"/>
              <a:ext cx="162" cy="215"/>
            </a:xfrm>
            <a:custGeom>
              <a:avLst/>
              <a:gdLst/>
              <a:ahLst/>
              <a:cxnLst>
                <a:cxn ang="0">
                  <a:pos x="162" y="0"/>
                </a:cxn>
                <a:cxn ang="0">
                  <a:pos x="0" y="0"/>
                </a:cxn>
                <a:cxn ang="0">
                  <a:pos x="0" y="215"/>
                </a:cxn>
                <a:cxn ang="0">
                  <a:pos x="162" y="215"/>
                </a:cxn>
              </a:cxnLst>
              <a:rect l="0" t="0" r="r" b="b"/>
              <a:pathLst>
                <a:path w="162" h="215">
                  <a:moveTo>
                    <a:pt x="162" y="0"/>
                  </a:moveTo>
                  <a:lnTo>
                    <a:pt x="0" y="0"/>
                  </a:lnTo>
                  <a:lnTo>
                    <a:pt x="0" y="215"/>
                  </a:lnTo>
                  <a:lnTo>
                    <a:pt x="162" y="215"/>
                  </a:lnTo>
                </a:path>
              </a:pathLst>
            </a:custGeom>
            <a:noFill/>
            <a:ln w="14288">
              <a:solidFill>
                <a:srgbClr val="000000"/>
              </a:solidFill>
              <a:prstDash val="solid"/>
              <a:round/>
              <a:headEnd/>
              <a:tailEnd/>
            </a:ln>
          </p:spPr>
          <p:txBody>
            <a:bodyPr/>
            <a:lstStyle/>
            <a:p>
              <a:endParaRPr lang="en-US"/>
            </a:p>
          </p:txBody>
        </p:sp>
      </p:grpSp>
      <p:grpSp>
        <p:nvGrpSpPr>
          <p:cNvPr id="13" name="Group 87"/>
          <p:cNvGrpSpPr>
            <a:grpSpLocks/>
          </p:cNvGrpSpPr>
          <p:nvPr/>
        </p:nvGrpSpPr>
        <p:grpSpPr bwMode="auto">
          <a:xfrm>
            <a:off x="6167439" y="2781301"/>
            <a:ext cx="427037" cy="341313"/>
            <a:chOff x="773" y="1945"/>
            <a:chExt cx="269" cy="215"/>
          </a:xfrm>
        </p:grpSpPr>
        <p:sp>
          <p:nvSpPr>
            <p:cNvPr id="85080" name="Freeform 88"/>
            <p:cNvSpPr>
              <a:spLocks/>
            </p:cNvSpPr>
            <p:nvPr/>
          </p:nvSpPr>
          <p:spPr bwMode="auto">
            <a:xfrm>
              <a:off x="935" y="1945"/>
              <a:ext cx="107" cy="215"/>
            </a:xfrm>
            <a:custGeom>
              <a:avLst/>
              <a:gdLst/>
              <a:ahLst/>
              <a:cxnLst>
                <a:cxn ang="0">
                  <a:pos x="0" y="0"/>
                </a:cxn>
                <a:cxn ang="0">
                  <a:pos x="53" y="18"/>
                </a:cxn>
                <a:cxn ang="0">
                  <a:pos x="98" y="54"/>
                </a:cxn>
                <a:cxn ang="0">
                  <a:pos x="107" y="107"/>
                </a:cxn>
                <a:cxn ang="0">
                  <a:pos x="98" y="161"/>
                </a:cxn>
                <a:cxn ang="0">
                  <a:pos x="53" y="206"/>
                </a:cxn>
                <a:cxn ang="0">
                  <a:pos x="0" y="215"/>
                </a:cxn>
              </a:cxnLst>
              <a:rect l="0" t="0" r="r" b="b"/>
              <a:pathLst>
                <a:path w="107" h="215">
                  <a:moveTo>
                    <a:pt x="0" y="0"/>
                  </a:moveTo>
                  <a:lnTo>
                    <a:pt x="53" y="18"/>
                  </a:lnTo>
                  <a:lnTo>
                    <a:pt x="98" y="54"/>
                  </a:lnTo>
                  <a:lnTo>
                    <a:pt x="107" y="107"/>
                  </a:lnTo>
                  <a:lnTo>
                    <a:pt x="98" y="161"/>
                  </a:lnTo>
                  <a:lnTo>
                    <a:pt x="53" y="206"/>
                  </a:lnTo>
                  <a:lnTo>
                    <a:pt x="0" y="215"/>
                  </a:lnTo>
                </a:path>
              </a:pathLst>
            </a:custGeom>
            <a:noFill/>
            <a:ln w="14288">
              <a:solidFill>
                <a:srgbClr val="000000"/>
              </a:solidFill>
              <a:prstDash val="solid"/>
              <a:round/>
              <a:headEnd/>
              <a:tailEnd/>
            </a:ln>
          </p:spPr>
          <p:txBody>
            <a:bodyPr/>
            <a:lstStyle/>
            <a:p>
              <a:endParaRPr lang="en-US"/>
            </a:p>
          </p:txBody>
        </p:sp>
        <p:sp>
          <p:nvSpPr>
            <p:cNvPr id="85081" name="Freeform 89"/>
            <p:cNvSpPr>
              <a:spLocks/>
            </p:cNvSpPr>
            <p:nvPr/>
          </p:nvSpPr>
          <p:spPr bwMode="auto">
            <a:xfrm>
              <a:off x="773" y="1945"/>
              <a:ext cx="162" cy="215"/>
            </a:xfrm>
            <a:custGeom>
              <a:avLst/>
              <a:gdLst/>
              <a:ahLst/>
              <a:cxnLst>
                <a:cxn ang="0">
                  <a:pos x="162" y="0"/>
                </a:cxn>
                <a:cxn ang="0">
                  <a:pos x="0" y="0"/>
                </a:cxn>
                <a:cxn ang="0">
                  <a:pos x="0" y="215"/>
                </a:cxn>
                <a:cxn ang="0">
                  <a:pos x="162" y="215"/>
                </a:cxn>
              </a:cxnLst>
              <a:rect l="0" t="0" r="r" b="b"/>
              <a:pathLst>
                <a:path w="162" h="215">
                  <a:moveTo>
                    <a:pt x="162" y="0"/>
                  </a:moveTo>
                  <a:lnTo>
                    <a:pt x="0" y="0"/>
                  </a:lnTo>
                  <a:lnTo>
                    <a:pt x="0" y="215"/>
                  </a:lnTo>
                  <a:lnTo>
                    <a:pt x="162" y="215"/>
                  </a:lnTo>
                </a:path>
              </a:pathLst>
            </a:custGeom>
            <a:noFill/>
            <a:ln w="14288">
              <a:solidFill>
                <a:srgbClr val="000000"/>
              </a:solidFill>
              <a:prstDash val="solid"/>
              <a:round/>
              <a:headEnd/>
              <a:tailEnd/>
            </a:ln>
          </p:spPr>
          <p:txBody>
            <a:bodyPr/>
            <a:lstStyle/>
            <a:p>
              <a:endParaRPr lang="en-US"/>
            </a:p>
          </p:txBody>
        </p:sp>
      </p:grpSp>
      <p:sp>
        <p:nvSpPr>
          <p:cNvPr id="85082" name="Line 90"/>
          <p:cNvSpPr>
            <a:spLocks noChangeShapeType="1"/>
          </p:cNvSpPr>
          <p:nvPr/>
        </p:nvSpPr>
        <p:spPr bwMode="auto">
          <a:xfrm>
            <a:off x="4713288" y="2219325"/>
            <a:ext cx="431800" cy="0"/>
          </a:xfrm>
          <a:prstGeom prst="line">
            <a:avLst/>
          </a:prstGeom>
          <a:noFill/>
          <a:ln w="9525">
            <a:solidFill>
              <a:srgbClr val="000000"/>
            </a:solidFill>
            <a:round/>
            <a:headEnd/>
            <a:tailEnd type="triangle" w="med" len="med"/>
          </a:ln>
          <a:effectLst/>
        </p:spPr>
        <p:txBody>
          <a:bodyPr/>
          <a:lstStyle/>
          <a:p>
            <a:endParaRPr lang="en-US"/>
          </a:p>
        </p:txBody>
      </p:sp>
      <p:sp>
        <p:nvSpPr>
          <p:cNvPr id="85083" name="Line 91"/>
          <p:cNvSpPr>
            <a:spLocks noChangeShapeType="1"/>
          </p:cNvSpPr>
          <p:nvPr/>
        </p:nvSpPr>
        <p:spPr bwMode="auto">
          <a:xfrm>
            <a:off x="4713288" y="2393950"/>
            <a:ext cx="431800" cy="0"/>
          </a:xfrm>
          <a:prstGeom prst="line">
            <a:avLst/>
          </a:prstGeom>
          <a:noFill/>
          <a:ln w="9525">
            <a:solidFill>
              <a:srgbClr val="000000"/>
            </a:solidFill>
            <a:round/>
            <a:headEnd/>
            <a:tailEnd type="triangle" w="med" len="med"/>
          </a:ln>
          <a:effectLst/>
        </p:spPr>
        <p:txBody>
          <a:bodyPr/>
          <a:lstStyle/>
          <a:p>
            <a:endParaRPr lang="en-US"/>
          </a:p>
        </p:txBody>
      </p:sp>
      <p:sp>
        <p:nvSpPr>
          <p:cNvPr id="85086" name="Line 94"/>
          <p:cNvSpPr>
            <a:spLocks noChangeShapeType="1"/>
          </p:cNvSpPr>
          <p:nvPr/>
        </p:nvSpPr>
        <p:spPr bwMode="auto">
          <a:xfrm>
            <a:off x="4656138" y="2997200"/>
            <a:ext cx="431800" cy="0"/>
          </a:xfrm>
          <a:prstGeom prst="line">
            <a:avLst/>
          </a:prstGeom>
          <a:noFill/>
          <a:ln w="9525">
            <a:solidFill>
              <a:srgbClr val="000000"/>
            </a:solidFill>
            <a:round/>
            <a:headEnd/>
            <a:tailEnd type="triangle" w="med" len="med"/>
          </a:ln>
          <a:effectLst/>
        </p:spPr>
        <p:txBody>
          <a:bodyPr/>
          <a:lstStyle/>
          <a:p>
            <a:endParaRPr lang="en-US"/>
          </a:p>
        </p:txBody>
      </p:sp>
      <p:sp>
        <p:nvSpPr>
          <p:cNvPr id="85087" name="Line 95"/>
          <p:cNvSpPr>
            <a:spLocks noChangeShapeType="1"/>
          </p:cNvSpPr>
          <p:nvPr/>
        </p:nvSpPr>
        <p:spPr bwMode="auto">
          <a:xfrm>
            <a:off x="4872038" y="3573463"/>
            <a:ext cx="215900" cy="0"/>
          </a:xfrm>
          <a:prstGeom prst="line">
            <a:avLst/>
          </a:prstGeom>
          <a:noFill/>
          <a:ln w="9525">
            <a:solidFill>
              <a:srgbClr val="000000"/>
            </a:solidFill>
            <a:round/>
            <a:headEnd/>
            <a:tailEnd type="triangle" w="med" len="med"/>
          </a:ln>
          <a:effectLst/>
        </p:spPr>
        <p:txBody>
          <a:bodyPr/>
          <a:lstStyle/>
          <a:p>
            <a:endParaRPr lang="en-US"/>
          </a:p>
        </p:txBody>
      </p:sp>
      <p:sp>
        <p:nvSpPr>
          <p:cNvPr id="85088" name="Line 96"/>
          <p:cNvSpPr>
            <a:spLocks noChangeShapeType="1"/>
          </p:cNvSpPr>
          <p:nvPr/>
        </p:nvSpPr>
        <p:spPr bwMode="auto">
          <a:xfrm>
            <a:off x="5448300" y="3573463"/>
            <a:ext cx="647700" cy="0"/>
          </a:xfrm>
          <a:prstGeom prst="line">
            <a:avLst/>
          </a:prstGeom>
          <a:noFill/>
          <a:ln w="9525">
            <a:solidFill>
              <a:srgbClr val="000000"/>
            </a:solidFill>
            <a:round/>
            <a:headEnd/>
            <a:tailEnd type="triangle" w="med" len="med"/>
          </a:ln>
          <a:effectLst/>
        </p:spPr>
        <p:txBody>
          <a:bodyPr/>
          <a:lstStyle/>
          <a:p>
            <a:endParaRPr lang="en-US"/>
          </a:p>
        </p:txBody>
      </p:sp>
      <p:sp>
        <p:nvSpPr>
          <p:cNvPr id="85089" name="Line 97"/>
          <p:cNvSpPr>
            <a:spLocks noChangeShapeType="1"/>
          </p:cNvSpPr>
          <p:nvPr/>
        </p:nvSpPr>
        <p:spPr bwMode="auto">
          <a:xfrm>
            <a:off x="4800600" y="2997201"/>
            <a:ext cx="0" cy="936625"/>
          </a:xfrm>
          <a:prstGeom prst="line">
            <a:avLst/>
          </a:prstGeom>
          <a:noFill/>
          <a:ln w="9525">
            <a:solidFill>
              <a:srgbClr val="000000"/>
            </a:solidFill>
            <a:round/>
            <a:headEnd/>
            <a:tailEnd/>
          </a:ln>
          <a:effectLst/>
        </p:spPr>
        <p:txBody>
          <a:bodyPr/>
          <a:lstStyle/>
          <a:p>
            <a:endParaRPr lang="en-US"/>
          </a:p>
        </p:txBody>
      </p:sp>
      <p:sp>
        <p:nvSpPr>
          <p:cNvPr id="85090" name="Line 98"/>
          <p:cNvSpPr>
            <a:spLocks noChangeShapeType="1"/>
          </p:cNvSpPr>
          <p:nvPr/>
        </p:nvSpPr>
        <p:spPr bwMode="auto">
          <a:xfrm>
            <a:off x="4800600" y="3933825"/>
            <a:ext cx="1079500" cy="0"/>
          </a:xfrm>
          <a:prstGeom prst="line">
            <a:avLst/>
          </a:prstGeom>
          <a:noFill/>
          <a:ln w="9525">
            <a:solidFill>
              <a:srgbClr val="000000"/>
            </a:solidFill>
            <a:round/>
            <a:headEnd/>
            <a:tailEnd/>
          </a:ln>
          <a:effectLst/>
        </p:spPr>
        <p:txBody>
          <a:bodyPr/>
          <a:lstStyle/>
          <a:p>
            <a:endParaRPr lang="en-US"/>
          </a:p>
        </p:txBody>
      </p:sp>
      <p:sp>
        <p:nvSpPr>
          <p:cNvPr id="85091" name="Line 99"/>
          <p:cNvSpPr>
            <a:spLocks noChangeShapeType="1"/>
          </p:cNvSpPr>
          <p:nvPr/>
        </p:nvSpPr>
        <p:spPr bwMode="auto">
          <a:xfrm flipV="1">
            <a:off x="5880100" y="3716339"/>
            <a:ext cx="0" cy="217487"/>
          </a:xfrm>
          <a:prstGeom prst="line">
            <a:avLst/>
          </a:prstGeom>
          <a:noFill/>
          <a:ln w="9525">
            <a:solidFill>
              <a:srgbClr val="000000"/>
            </a:solidFill>
            <a:round/>
            <a:headEnd/>
            <a:tailEnd/>
          </a:ln>
          <a:effectLst/>
        </p:spPr>
        <p:txBody>
          <a:bodyPr/>
          <a:lstStyle/>
          <a:p>
            <a:endParaRPr lang="en-US"/>
          </a:p>
        </p:txBody>
      </p:sp>
      <p:sp>
        <p:nvSpPr>
          <p:cNvPr id="85092" name="Line 100"/>
          <p:cNvSpPr>
            <a:spLocks noChangeShapeType="1"/>
          </p:cNvSpPr>
          <p:nvPr/>
        </p:nvSpPr>
        <p:spPr bwMode="auto">
          <a:xfrm>
            <a:off x="5880100" y="3716338"/>
            <a:ext cx="215900" cy="0"/>
          </a:xfrm>
          <a:prstGeom prst="line">
            <a:avLst/>
          </a:prstGeom>
          <a:noFill/>
          <a:ln w="9525">
            <a:solidFill>
              <a:srgbClr val="000000"/>
            </a:solidFill>
            <a:round/>
            <a:headEnd/>
            <a:tailEnd type="triangle" w="med" len="med"/>
          </a:ln>
          <a:effectLst/>
        </p:spPr>
        <p:txBody>
          <a:bodyPr/>
          <a:lstStyle/>
          <a:p>
            <a:endParaRPr lang="en-US"/>
          </a:p>
        </p:txBody>
      </p:sp>
      <p:sp>
        <p:nvSpPr>
          <p:cNvPr id="85093" name="Line 101"/>
          <p:cNvSpPr>
            <a:spLocks noChangeShapeType="1"/>
          </p:cNvSpPr>
          <p:nvPr/>
        </p:nvSpPr>
        <p:spPr bwMode="auto">
          <a:xfrm>
            <a:off x="5448300" y="2997200"/>
            <a:ext cx="719138" cy="0"/>
          </a:xfrm>
          <a:prstGeom prst="line">
            <a:avLst/>
          </a:prstGeom>
          <a:noFill/>
          <a:ln w="9525">
            <a:solidFill>
              <a:srgbClr val="000000"/>
            </a:solidFill>
            <a:round/>
            <a:headEnd/>
            <a:tailEnd type="triangle" w="med" len="med"/>
          </a:ln>
          <a:effectLst/>
        </p:spPr>
        <p:txBody>
          <a:bodyPr/>
          <a:lstStyle/>
          <a:p>
            <a:endParaRPr lang="en-US"/>
          </a:p>
        </p:txBody>
      </p:sp>
      <p:sp>
        <p:nvSpPr>
          <p:cNvPr id="85094" name="Line 102"/>
          <p:cNvSpPr>
            <a:spLocks noChangeShapeType="1"/>
          </p:cNvSpPr>
          <p:nvPr/>
        </p:nvSpPr>
        <p:spPr bwMode="auto">
          <a:xfrm>
            <a:off x="5519738" y="2306638"/>
            <a:ext cx="647700" cy="0"/>
          </a:xfrm>
          <a:prstGeom prst="line">
            <a:avLst/>
          </a:prstGeom>
          <a:noFill/>
          <a:ln w="9525">
            <a:solidFill>
              <a:srgbClr val="000000"/>
            </a:solidFill>
            <a:round/>
            <a:headEnd/>
            <a:tailEnd type="triangle" w="med" len="med"/>
          </a:ln>
          <a:effectLst/>
        </p:spPr>
        <p:txBody>
          <a:bodyPr/>
          <a:lstStyle/>
          <a:p>
            <a:endParaRPr lang="en-US"/>
          </a:p>
        </p:txBody>
      </p:sp>
      <p:sp>
        <p:nvSpPr>
          <p:cNvPr id="85095" name="Line 103"/>
          <p:cNvSpPr>
            <a:spLocks noChangeShapeType="1"/>
          </p:cNvSpPr>
          <p:nvPr/>
        </p:nvSpPr>
        <p:spPr bwMode="auto">
          <a:xfrm>
            <a:off x="5808663" y="2303463"/>
            <a:ext cx="0" cy="576262"/>
          </a:xfrm>
          <a:prstGeom prst="line">
            <a:avLst/>
          </a:prstGeom>
          <a:noFill/>
          <a:ln w="9525">
            <a:solidFill>
              <a:srgbClr val="000000"/>
            </a:solidFill>
            <a:round/>
            <a:headEnd/>
            <a:tailEnd/>
          </a:ln>
          <a:effectLst/>
        </p:spPr>
        <p:txBody>
          <a:bodyPr/>
          <a:lstStyle/>
          <a:p>
            <a:endParaRPr lang="en-US"/>
          </a:p>
        </p:txBody>
      </p:sp>
      <p:sp>
        <p:nvSpPr>
          <p:cNvPr id="85096" name="Line 104"/>
          <p:cNvSpPr>
            <a:spLocks noChangeShapeType="1"/>
          </p:cNvSpPr>
          <p:nvPr/>
        </p:nvSpPr>
        <p:spPr bwMode="auto">
          <a:xfrm>
            <a:off x="5808664" y="2881313"/>
            <a:ext cx="358775" cy="0"/>
          </a:xfrm>
          <a:prstGeom prst="line">
            <a:avLst/>
          </a:prstGeom>
          <a:noFill/>
          <a:ln w="9525">
            <a:solidFill>
              <a:srgbClr val="000000"/>
            </a:solidFill>
            <a:round/>
            <a:headEnd/>
            <a:tailEnd type="triangle" w="med" len="med"/>
          </a:ln>
          <a:effectLst/>
        </p:spPr>
        <p:txBody>
          <a:bodyPr/>
          <a:lstStyle/>
          <a:p>
            <a:endParaRPr lang="en-US"/>
          </a:p>
        </p:txBody>
      </p:sp>
      <p:sp>
        <p:nvSpPr>
          <p:cNvPr id="85097" name="Line 105"/>
          <p:cNvSpPr>
            <a:spLocks noChangeShapeType="1"/>
          </p:cNvSpPr>
          <p:nvPr/>
        </p:nvSpPr>
        <p:spPr bwMode="auto">
          <a:xfrm>
            <a:off x="6600825" y="2924175"/>
            <a:ext cx="287338" cy="0"/>
          </a:xfrm>
          <a:prstGeom prst="line">
            <a:avLst/>
          </a:prstGeom>
          <a:noFill/>
          <a:ln w="9525">
            <a:solidFill>
              <a:srgbClr val="000000"/>
            </a:solidFill>
            <a:round/>
            <a:headEnd/>
            <a:tailEnd/>
          </a:ln>
          <a:effectLst/>
        </p:spPr>
        <p:txBody>
          <a:bodyPr/>
          <a:lstStyle/>
          <a:p>
            <a:endParaRPr lang="en-US"/>
          </a:p>
        </p:txBody>
      </p:sp>
      <p:sp>
        <p:nvSpPr>
          <p:cNvPr id="85098" name="Line 106"/>
          <p:cNvSpPr>
            <a:spLocks noChangeShapeType="1"/>
          </p:cNvSpPr>
          <p:nvPr/>
        </p:nvSpPr>
        <p:spPr bwMode="auto">
          <a:xfrm flipV="1">
            <a:off x="6888163" y="2708275"/>
            <a:ext cx="0" cy="215900"/>
          </a:xfrm>
          <a:prstGeom prst="line">
            <a:avLst/>
          </a:prstGeom>
          <a:noFill/>
          <a:ln w="9525">
            <a:solidFill>
              <a:srgbClr val="000000"/>
            </a:solidFill>
            <a:round/>
            <a:headEnd/>
            <a:tailEnd/>
          </a:ln>
          <a:effectLst/>
        </p:spPr>
        <p:txBody>
          <a:bodyPr/>
          <a:lstStyle/>
          <a:p>
            <a:endParaRPr lang="en-US"/>
          </a:p>
        </p:txBody>
      </p:sp>
      <p:sp>
        <p:nvSpPr>
          <p:cNvPr id="85099" name="Line 107"/>
          <p:cNvSpPr>
            <a:spLocks noChangeShapeType="1"/>
          </p:cNvSpPr>
          <p:nvPr/>
        </p:nvSpPr>
        <p:spPr bwMode="auto">
          <a:xfrm>
            <a:off x="6888164" y="2708275"/>
            <a:ext cx="287337" cy="0"/>
          </a:xfrm>
          <a:prstGeom prst="line">
            <a:avLst/>
          </a:prstGeom>
          <a:noFill/>
          <a:ln w="9525">
            <a:solidFill>
              <a:srgbClr val="000000"/>
            </a:solidFill>
            <a:round/>
            <a:headEnd/>
            <a:tailEnd type="triangle" w="med" len="med"/>
          </a:ln>
          <a:effectLst/>
        </p:spPr>
        <p:txBody>
          <a:bodyPr/>
          <a:lstStyle/>
          <a:p>
            <a:endParaRPr lang="en-US"/>
          </a:p>
        </p:txBody>
      </p:sp>
      <p:sp>
        <p:nvSpPr>
          <p:cNvPr id="85100" name="Line 108"/>
          <p:cNvSpPr>
            <a:spLocks noChangeShapeType="1"/>
          </p:cNvSpPr>
          <p:nvPr/>
        </p:nvSpPr>
        <p:spPr bwMode="auto">
          <a:xfrm>
            <a:off x="6527801" y="2276475"/>
            <a:ext cx="360363" cy="0"/>
          </a:xfrm>
          <a:prstGeom prst="line">
            <a:avLst/>
          </a:prstGeom>
          <a:noFill/>
          <a:ln w="9525">
            <a:solidFill>
              <a:srgbClr val="000000"/>
            </a:solidFill>
            <a:round/>
            <a:headEnd/>
            <a:tailEnd/>
          </a:ln>
          <a:effectLst/>
        </p:spPr>
        <p:txBody>
          <a:bodyPr/>
          <a:lstStyle/>
          <a:p>
            <a:endParaRPr lang="en-US"/>
          </a:p>
        </p:txBody>
      </p:sp>
      <p:sp>
        <p:nvSpPr>
          <p:cNvPr id="85101" name="Line 109"/>
          <p:cNvSpPr>
            <a:spLocks noChangeShapeType="1"/>
          </p:cNvSpPr>
          <p:nvPr/>
        </p:nvSpPr>
        <p:spPr bwMode="auto">
          <a:xfrm>
            <a:off x="6888163" y="2276475"/>
            <a:ext cx="0" cy="215900"/>
          </a:xfrm>
          <a:prstGeom prst="line">
            <a:avLst/>
          </a:prstGeom>
          <a:noFill/>
          <a:ln w="9525">
            <a:solidFill>
              <a:srgbClr val="000000"/>
            </a:solidFill>
            <a:round/>
            <a:headEnd/>
            <a:tailEnd/>
          </a:ln>
          <a:effectLst/>
        </p:spPr>
        <p:txBody>
          <a:bodyPr/>
          <a:lstStyle/>
          <a:p>
            <a:endParaRPr lang="en-US"/>
          </a:p>
        </p:txBody>
      </p:sp>
      <p:sp>
        <p:nvSpPr>
          <p:cNvPr id="85102" name="Line 110"/>
          <p:cNvSpPr>
            <a:spLocks noChangeShapeType="1"/>
          </p:cNvSpPr>
          <p:nvPr/>
        </p:nvSpPr>
        <p:spPr bwMode="auto">
          <a:xfrm>
            <a:off x="6888164" y="2492375"/>
            <a:ext cx="287337" cy="0"/>
          </a:xfrm>
          <a:prstGeom prst="line">
            <a:avLst/>
          </a:prstGeom>
          <a:noFill/>
          <a:ln w="9525">
            <a:solidFill>
              <a:srgbClr val="000000"/>
            </a:solidFill>
            <a:round/>
            <a:headEnd/>
            <a:tailEnd type="triangle" w="med" len="med"/>
          </a:ln>
          <a:effectLst/>
        </p:spPr>
        <p:txBody>
          <a:bodyPr/>
          <a:lstStyle/>
          <a:p>
            <a:endParaRPr lang="en-US"/>
          </a:p>
        </p:txBody>
      </p:sp>
      <p:sp>
        <p:nvSpPr>
          <p:cNvPr id="85103" name="Line 111"/>
          <p:cNvSpPr>
            <a:spLocks noChangeShapeType="1"/>
          </p:cNvSpPr>
          <p:nvPr/>
        </p:nvSpPr>
        <p:spPr bwMode="auto">
          <a:xfrm>
            <a:off x="7535864" y="2565400"/>
            <a:ext cx="288925" cy="0"/>
          </a:xfrm>
          <a:prstGeom prst="line">
            <a:avLst/>
          </a:prstGeom>
          <a:noFill/>
          <a:ln w="9525">
            <a:solidFill>
              <a:srgbClr val="000000"/>
            </a:solidFill>
            <a:round/>
            <a:headEnd/>
            <a:tailEnd/>
          </a:ln>
          <a:effectLst/>
        </p:spPr>
        <p:txBody>
          <a:bodyPr/>
          <a:lstStyle/>
          <a:p>
            <a:endParaRPr lang="en-US"/>
          </a:p>
        </p:txBody>
      </p:sp>
      <p:sp>
        <p:nvSpPr>
          <p:cNvPr id="85104" name="Line 112"/>
          <p:cNvSpPr>
            <a:spLocks noChangeShapeType="1"/>
          </p:cNvSpPr>
          <p:nvPr/>
        </p:nvSpPr>
        <p:spPr bwMode="auto">
          <a:xfrm>
            <a:off x="7824788" y="2565400"/>
            <a:ext cx="0" cy="719138"/>
          </a:xfrm>
          <a:prstGeom prst="line">
            <a:avLst/>
          </a:prstGeom>
          <a:noFill/>
          <a:ln w="9525">
            <a:solidFill>
              <a:srgbClr val="000000"/>
            </a:solidFill>
            <a:round/>
            <a:headEnd/>
            <a:tailEnd/>
          </a:ln>
          <a:effectLst/>
        </p:spPr>
        <p:txBody>
          <a:bodyPr/>
          <a:lstStyle/>
          <a:p>
            <a:endParaRPr lang="en-US"/>
          </a:p>
        </p:txBody>
      </p:sp>
      <p:sp>
        <p:nvSpPr>
          <p:cNvPr id="85105" name="Line 113"/>
          <p:cNvSpPr>
            <a:spLocks noChangeShapeType="1"/>
          </p:cNvSpPr>
          <p:nvPr/>
        </p:nvSpPr>
        <p:spPr bwMode="auto">
          <a:xfrm>
            <a:off x="6456364" y="3644900"/>
            <a:ext cx="719137" cy="0"/>
          </a:xfrm>
          <a:prstGeom prst="line">
            <a:avLst/>
          </a:prstGeom>
          <a:noFill/>
          <a:ln w="9525">
            <a:solidFill>
              <a:srgbClr val="000000"/>
            </a:solidFill>
            <a:round/>
            <a:headEnd/>
            <a:tailEnd type="triangle" w="med" len="med"/>
          </a:ln>
          <a:effectLst/>
        </p:spPr>
        <p:txBody>
          <a:bodyPr/>
          <a:lstStyle/>
          <a:p>
            <a:endParaRPr lang="en-US"/>
          </a:p>
        </p:txBody>
      </p:sp>
      <p:sp>
        <p:nvSpPr>
          <p:cNvPr id="85106" name="Line 114"/>
          <p:cNvSpPr>
            <a:spLocks noChangeShapeType="1"/>
          </p:cNvSpPr>
          <p:nvPr/>
        </p:nvSpPr>
        <p:spPr bwMode="auto">
          <a:xfrm>
            <a:off x="7535864" y="3644900"/>
            <a:ext cx="288925" cy="0"/>
          </a:xfrm>
          <a:prstGeom prst="line">
            <a:avLst/>
          </a:prstGeom>
          <a:noFill/>
          <a:ln w="9525">
            <a:solidFill>
              <a:srgbClr val="000000"/>
            </a:solidFill>
            <a:round/>
            <a:headEnd/>
            <a:tailEnd/>
          </a:ln>
          <a:effectLst/>
        </p:spPr>
        <p:txBody>
          <a:bodyPr/>
          <a:lstStyle/>
          <a:p>
            <a:endParaRPr lang="en-US"/>
          </a:p>
        </p:txBody>
      </p:sp>
      <p:sp>
        <p:nvSpPr>
          <p:cNvPr id="85107" name="Line 115"/>
          <p:cNvSpPr>
            <a:spLocks noChangeShapeType="1"/>
          </p:cNvSpPr>
          <p:nvPr/>
        </p:nvSpPr>
        <p:spPr bwMode="auto">
          <a:xfrm flipV="1">
            <a:off x="7824788" y="3500438"/>
            <a:ext cx="0" cy="144462"/>
          </a:xfrm>
          <a:prstGeom prst="line">
            <a:avLst/>
          </a:prstGeom>
          <a:noFill/>
          <a:ln w="9525">
            <a:solidFill>
              <a:srgbClr val="000000"/>
            </a:solidFill>
            <a:round/>
            <a:headEnd/>
            <a:tailEnd/>
          </a:ln>
          <a:effectLst/>
        </p:spPr>
        <p:txBody>
          <a:bodyPr/>
          <a:lstStyle/>
          <a:p>
            <a:endParaRPr lang="en-US"/>
          </a:p>
        </p:txBody>
      </p:sp>
      <p:sp>
        <p:nvSpPr>
          <p:cNvPr id="85108" name="Line 116"/>
          <p:cNvSpPr>
            <a:spLocks noChangeShapeType="1"/>
          </p:cNvSpPr>
          <p:nvPr/>
        </p:nvSpPr>
        <p:spPr bwMode="auto">
          <a:xfrm>
            <a:off x="7824789" y="3500438"/>
            <a:ext cx="287337" cy="0"/>
          </a:xfrm>
          <a:prstGeom prst="line">
            <a:avLst/>
          </a:prstGeom>
          <a:noFill/>
          <a:ln w="9525">
            <a:solidFill>
              <a:srgbClr val="000000"/>
            </a:solidFill>
            <a:round/>
            <a:headEnd/>
            <a:tailEnd type="triangle" w="med" len="med"/>
          </a:ln>
          <a:effectLst/>
        </p:spPr>
        <p:txBody>
          <a:bodyPr/>
          <a:lstStyle/>
          <a:p>
            <a:endParaRPr lang="en-US"/>
          </a:p>
        </p:txBody>
      </p:sp>
      <p:sp>
        <p:nvSpPr>
          <p:cNvPr id="85109" name="Line 117"/>
          <p:cNvSpPr>
            <a:spLocks noChangeShapeType="1"/>
          </p:cNvSpPr>
          <p:nvPr/>
        </p:nvSpPr>
        <p:spPr bwMode="auto">
          <a:xfrm>
            <a:off x="7824789" y="3284538"/>
            <a:ext cx="287337" cy="0"/>
          </a:xfrm>
          <a:prstGeom prst="line">
            <a:avLst/>
          </a:prstGeom>
          <a:noFill/>
          <a:ln w="9525">
            <a:solidFill>
              <a:srgbClr val="000000"/>
            </a:solidFill>
            <a:round/>
            <a:headEnd/>
            <a:tailEnd type="triangle" w="med" len="med"/>
          </a:ln>
          <a:effectLst/>
        </p:spPr>
        <p:txBody>
          <a:bodyPr/>
          <a:lstStyle/>
          <a:p>
            <a:endParaRPr lang="en-US"/>
          </a:p>
        </p:txBody>
      </p:sp>
      <p:sp>
        <p:nvSpPr>
          <p:cNvPr id="85110" name="Line 118"/>
          <p:cNvSpPr>
            <a:spLocks noChangeShapeType="1"/>
          </p:cNvSpPr>
          <p:nvPr/>
        </p:nvSpPr>
        <p:spPr bwMode="auto">
          <a:xfrm flipV="1">
            <a:off x="8543926" y="3402013"/>
            <a:ext cx="504825" cy="0"/>
          </a:xfrm>
          <a:prstGeom prst="line">
            <a:avLst/>
          </a:prstGeom>
          <a:noFill/>
          <a:ln w="9525">
            <a:solidFill>
              <a:srgbClr val="000000"/>
            </a:solidFill>
            <a:round/>
            <a:headEnd/>
            <a:tailEnd type="triangle" w="med" len="med"/>
          </a:ln>
          <a:effectLst/>
        </p:spPr>
        <p:txBody>
          <a:bodyPr/>
          <a:lstStyle/>
          <a:p>
            <a:endParaRPr lang="en-US"/>
          </a:p>
        </p:txBody>
      </p:sp>
      <p:sp>
        <p:nvSpPr>
          <p:cNvPr id="85111" name="Text Box 119"/>
          <p:cNvSpPr txBox="1">
            <a:spLocks noChangeArrowheads="1"/>
          </p:cNvSpPr>
          <p:nvPr/>
        </p:nvSpPr>
        <p:spPr bwMode="auto">
          <a:xfrm>
            <a:off x="8645525" y="3155951"/>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12" name="Text Box 120"/>
          <p:cNvSpPr txBox="1">
            <a:spLocks noChangeArrowheads="1"/>
          </p:cNvSpPr>
          <p:nvPr/>
        </p:nvSpPr>
        <p:spPr bwMode="auto">
          <a:xfrm>
            <a:off x="7462838" y="2319339"/>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13" name="Text Box 121"/>
          <p:cNvSpPr txBox="1">
            <a:spLocks noChangeArrowheads="1"/>
          </p:cNvSpPr>
          <p:nvPr/>
        </p:nvSpPr>
        <p:spPr bwMode="auto">
          <a:xfrm>
            <a:off x="7505700" y="3400426"/>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14" name="Text Box 122"/>
          <p:cNvSpPr txBox="1">
            <a:spLocks noChangeArrowheads="1"/>
          </p:cNvSpPr>
          <p:nvPr/>
        </p:nvSpPr>
        <p:spPr bwMode="auto">
          <a:xfrm>
            <a:off x="6397625" y="3414714"/>
            <a:ext cx="263214" cy="276999"/>
          </a:xfrm>
          <a:prstGeom prst="rect">
            <a:avLst/>
          </a:prstGeom>
          <a:noFill/>
          <a:ln w="9525" algn="ctr">
            <a:noFill/>
            <a:miter lim="800000"/>
            <a:headEnd/>
            <a:tailEnd/>
          </a:ln>
          <a:effectLst/>
        </p:spPr>
        <p:txBody>
          <a:bodyPr wrap="none">
            <a:spAutoFit/>
          </a:bodyPr>
          <a:lstStyle/>
          <a:p>
            <a:r>
              <a:rPr lang="en-US" sz="1200"/>
              <a:t>0</a:t>
            </a:r>
            <a:endParaRPr lang="en-CA" sz="1200"/>
          </a:p>
        </p:txBody>
      </p:sp>
      <p:sp>
        <p:nvSpPr>
          <p:cNvPr id="85115" name="Text Box 123"/>
          <p:cNvSpPr txBox="1">
            <a:spLocks noChangeArrowheads="1"/>
          </p:cNvSpPr>
          <p:nvPr/>
        </p:nvSpPr>
        <p:spPr bwMode="auto">
          <a:xfrm>
            <a:off x="5403850" y="3343276"/>
            <a:ext cx="263214" cy="276999"/>
          </a:xfrm>
          <a:prstGeom prst="rect">
            <a:avLst/>
          </a:prstGeom>
          <a:noFill/>
          <a:ln w="9525" algn="ctr">
            <a:noFill/>
            <a:miter lim="800000"/>
            <a:headEnd/>
            <a:tailEnd/>
          </a:ln>
          <a:effectLst/>
        </p:spPr>
        <p:txBody>
          <a:bodyPr wrap="none">
            <a:spAutoFit/>
          </a:bodyPr>
          <a:lstStyle/>
          <a:p>
            <a:r>
              <a:rPr lang="en-US" sz="1200"/>
              <a:t>0</a:t>
            </a:r>
            <a:endParaRPr lang="en-CA" sz="1200"/>
          </a:p>
        </p:txBody>
      </p:sp>
      <p:sp>
        <p:nvSpPr>
          <p:cNvPr id="85116" name="Text Box 124"/>
          <p:cNvSpPr txBox="1">
            <a:spLocks noChangeArrowheads="1"/>
          </p:cNvSpPr>
          <p:nvPr/>
        </p:nvSpPr>
        <p:spPr bwMode="auto">
          <a:xfrm>
            <a:off x="6456363" y="2030414"/>
            <a:ext cx="263214" cy="276999"/>
          </a:xfrm>
          <a:prstGeom prst="rect">
            <a:avLst/>
          </a:prstGeom>
          <a:noFill/>
          <a:ln w="9525" algn="ctr">
            <a:noFill/>
            <a:miter lim="800000"/>
            <a:headEnd/>
            <a:tailEnd/>
          </a:ln>
          <a:effectLst/>
        </p:spPr>
        <p:txBody>
          <a:bodyPr wrap="none">
            <a:spAutoFit/>
          </a:bodyPr>
          <a:lstStyle/>
          <a:p>
            <a:r>
              <a:rPr lang="en-US" sz="1200"/>
              <a:t>0</a:t>
            </a:r>
            <a:endParaRPr lang="en-CA" sz="1200"/>
          </a:p>
        </p:txBody>
      </p:sp>
      <p:sp>
        <p:nvSpPr>
          <p:cNvPr id="85117" name="Text Box 125"/>
          <p:cNvSpPr txBox="1">
            <a:spLocks noChangeArrowheads="1"/>
          </p:cNvSpPr>
          <p:nvPr/>
        </p:nvSpPr>
        <p:spPr bwMode="auto">
          <a:xfrm>
            <a:off x="6527800" y="2695576"/>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18" name="Text Box 126"/>
          <p:cNvSpPr txBox="1">
            <a:spLocks noChangeArrowheads="1"/>
          </p:cNvSpPr>
          <p:nvPr/>
        </p:nvSpPr>
        <p:spPr bwMode="auto">
          <a:xfrm>
            <a:off x="5434013" y="2754314"/>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19" name="Text Box 127"/>
          <p:cNvSpPr txBox="1">
            <a:spLocks noChangeArrowheads="1"/>
          </p:cNvSpPr>
          <p:nvPr/>
        </p:nvSpPr>
        <p:spPr bwMode="auto">
          <a:xfrm>
            <a:off x="5446713" y="2047876"/>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20" name="Text Box 128"/>
          <p:cNvSpPr txBox="1">
            <a:spLocks noChangeArrowheads="1"/>
          </p:cNvSpPr>
          <p:nvPr/>
        </p:nvSpPr>
        <p:spPr bwMode="auto">
          <a:xfrm>
            <a:off x="4500563" y="2246314"/>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21" name="Text Box 129"/>
          <p:cNvSpPr txBox="1">
            <a:spLocks noChangeArrowheads="1"/>
          </p:cNvSpPr>
          <p:nvPr/>
        </p:nvSpPr>
        <p:spPr bwMode="auto">
          <a:xfrm>
            <a:off x="4452938" y="3429001"/>
            <a:ext cx="263214" cy="276999"/>
          </a:xfrm>
          <a:prstGeom prst="rect">
            <a:avLst/>
          </a:prstGeom>
          <a:noFill/>
          <a:ln w="9525" algn="ctr">
            <a:noFill/>
            <a:miter lim="800000"/>
            <a:headEnd/>
            <a:tailEnd/>
          </a:ln>
          <a:effectLst/>
        </p:spPr>
        <p:txBody>
          <a:bodyPr wrap="none">
            <a:spAutoFit/>
          </a:bodyPr>
          <a:lstStyle/>
          <a:p>
            <a:r>
              <a:rPr lang="en-US" sz="1200"/>
              <a:t>1</a:t>
            </a:r>
            <a:endParaRPr lang="en-CA" sz="1200"/>
          </a:p>
        </p:txBody>
      </p:sp>
      <p:sp>
        <p:nvSpPr>
          <p:cNvPr id="85122" name="Text Box 130"/>
          <p:cNvSpPr txBox="1">
            <a:spLocks noChangeArrowheads="1"/>
          </p:cNvSpPr>
          <p:nvPr/>
        </p:nvSpPr>
        <p:spPr bwMode="auto">
          <a:xfrm>
            <a:off x="4497388" y="2074864"/>
            <a:ext cx="263214" cy="276999"/>
          </a:xfrm>
          <a:prstGeom prst="rect">
            <a:avLst/>
          </a:prstGeom>
          <a:noFill/>
          <a:ln w="9525" algn="ctr">
            <a:noFill/>
            <a:miter lim="800000"/>
            <a:headEnd/>
            <a:tailEnd/>
          </a:ln>
          <a:effectLst/>
        </p:spPr>
        <p:txBody>
          <a:bodyPr wrap="none">
            <a:spAutoFit/>
          </a:bodyPr>
          <a:lstStyle/>
          <a:p>
            <a:r>
              <a:rPr lang="en-US" sz="1200"/>
              <a:t>0</a:t>
            </a:r>
            <a:endParaRPr lang="en-CA" sz="1200"/>
          </a:p>
        </p:txBody>
      </p:sp>
      <p:sp>
        <p:nvSpPr>
          <p:cNvPr id="85123" name="Text Box 131"/>
          <p:cNvSpPr txBox="1">
            <a:spLocks noChangeArrowheads="1"/>
          </p:cNvSpPr>
          <p:nvPr/>
        </p:nvSpPr>
        <p:spPr bwMode="auto">
          <a:xfrm>
            <a:off x="4440238" y="2867026"/>
            <a:ext cx="263214" cy="276999"/>
          </a:xfrm>
          <a:prstGeom prst="rect">
            <a:avLst/>
          </a:prstGeom>
          <a:noFill/>
          <a:ln w="9525" algn="ctr">
            <a:noFill/>
            <a:miter lim="800000"/>
            <a:headEnd/>
            <a:tailEnd/>
          </a:ln>
          <a:effectLst/>
        </p:spPr>
        <p:txBody>
          <a:bodyPr wrap="none">
            <a:spAutoFit/>
          </a:bodyPr>
          <a:lstStyle/>
          <a:p>
            <a:r>
              <a:rPr lang="en-US" sz="1200"/>
              <a:t>0</a:t>
            </a:r>
            <a:endParaRPr lang="en-CA" sz="1200"/>
          </a:p>
        </p:txBody>
      </p:sp>
      <p:sp>
        <p:nvSpPr>
          <p:cNvPr id="85124" name="Line 132"/>
          <p:cNvSpPr>
            <a:spLocks noChangeShapeType="1"/>
          </p:cNvSpPr>
          <p:nvPr/>
        </p:nvSpPr>
        <p:spPr bwMode="auto">
          <a:xfrm>
            <a:off x="4656139" y="3573463"/>
            <a:ext cx="71437" cy="0"/>
          </a:xfrm>
          <a:prstGeom prst="line">
            <a:avLst/>
          </a:prstGeom>
          <a:noFill/>
          <a:ln w="9525">
            <a:solidFill>
              <a:srgbClr val="000000"/>
            </a:solidFill>
            <a:round/>
            <a:headEnd/>
            <a:tailEnd/>
          </a:ln>
          <a:effectLst/>
        </p:spPr>
        <p:txBody>
          <a:bodyPr/>
          <a:lstStyle/>
          <a:p>
            <a:endParaRPr lang="en-US"/>
          </a:p>
        </p:txBody>
      </p:sp>
      <p:sp>
        <p:nvSpPr>
          <p:cNvPr id="85125" name="Freeform 133"/>
          <p:cNvSpPr>
            <a:spLocks/>
          </p:cNvSpPr>
          <p:nvPr/>
        </p:nvSpPr>
        <p:spPr bwMode="auto">
          <a:xfrm>
            <a:off x="4703764" y="3487739"/>
            <a:ext cx="192087" cy="85725"/>
          </a:xfrm>
          <a:custGeom>
            <a:avLst/>
            <a:gdLst/>
            <a:ahLst/>
            <a:cxnLst>
              <a:cxn ang="0">
                <a:pos x="15" y="54"/>
              </a:cxn>
              <a:cxn ang="0">
                <a:pos x="15" y="8"/>
              </a:cxn>
              <a:cxn ang="0">
                <a:pos x="106" y="8"/>
              </a:cxn>
              <a:cxn ang="0">
                <a:pos x="106" y="54"/>
              </a:cxn>
            </a:cxnLst>
            <a:rect l="0" t="0" r="r" b="b"/>
            <a:pathLst>
              <a:path w="121" h="54">
                <a:moveTo>
                  <a:pt x="15" y="54"/>
                </a:moveTo>
                <a:cubicBezTo>
                  <a:pt x="7" y="35"/>
                  <a:pt x="0" y="16"/>
                  <a:pt x="15" y="8"/>
                </a:cubicBezTo>
                <a:cubicBezTo>
                  <a:pt x="30" y="0"/>
                  <a:pt x="91" y="0"/>
                  <a:pt x="106" y="8"/>
                </a:cubicBezTo>
                <a:cubicBezTo>
                  <a:pt x="121" y="16"/>
                  <a:pt x="113" y="35"/>
                  <a:pt x="106" y="54"/>
                </a:cubicBez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85126" name="Rectangle 134"/>
          <p:cNvSpPr>
            <a:spLocks noGrp="1" noChangeArrowheads="1"/>
          </p:cNvSpPr>
          <p:nvPr>
            <p:ph type="body" idx="1"/>
          </p:nvPr>
        </p:nvSpPr>
        <p:spPr>
          <a:xfrm>
            <a:off x="1981200" y="4572001"/>
            <a:ext cx="8229600" cy="1728787"/>
          </a:xfrm>
          <a:noFill/>
          <a:ln/>
        </p:spPr>
        <p:txBody>
          <a:bodyPr/>
          <a:lstStyle/>
          <a:p>
            <a:pPr>
              <a:lnSpc>
                <a:spcPct val="90000"/>
              </a:lnSpc>
            </a:pPr>
            <a:r>
              <a:rPr lang="en-US" dirty="0"/>
              <a:t>Take a Boolean circuit with a single output node and ask whether there is an assignment of values to the circuit’s inputs so that the output is “1”</a:t>
            </a:r>
            <a:endParaRPr lang="en-CA" dirty="0"/>
          </a:p>
        </p:txBody>
      </p:sp>
    </p:spTree>
    <p:extLst>
      <p:ext uri="{BB962C8B-B14F-4D97-AF65-F5344CB8AC3E}">
        <p14:creationId xmlns:p14="http://schemas.microsoft.com/office/powerpoint/2010/main" val="97624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123"/>
                                        </p:tgtEl>
                                        <p:attrNameLst>
                                          <p:attrName>style.visibility</p:attrName>
                                        </p:attrNameLst>
                                      </p:cBhvr>
                                      <p:to>
                                        <p:strVal val="visible"/>
                                      </p:to>
                                    </p:set>
                                    <p:animEffect transition="in" filter="fade">
                                      <p:cBhvr>
                                        <p:cTn id="7" dur="2000"/>
                                        <p:tgtEl>
                                          <p:spTgt spid="85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122"/>
                                        </p:tgtEl>
                                        <p:attrNameLst>
                                          <p:attrName>style.visibility</p:attrName>
                                        </p:attrNameLst>
                                      </p:cBhvr>
                                      <p:to>
                                        <p:strVal val="visible"/>
                                      </p:to>
                                    </p:set>
                                    <p:animEffect transition="in" filter="fade">
                                      <p:cBhvr>
                                        <p:cTn id="10" dur="2000"/>
                                        <p:tgtEl>
                                          <p:spTgt spid="85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120"/>
                                        </p:tgtEl>
                                        <p:attrNameLst>
                                          <p:attrName>style.visibility</p:attrName>
                                        </p:attrNameLst>
                                      </p:cBhvr>
                                      <p:to>
                                        <p:strVal val="visible"/>
                                      </p:to>
                                    </p:set>
                                    <p:animEffect transition="in" filter="fade">
                                      <p:cBhvr>
                                        <p:cTn id="13" dur="2000"/>
                                        <p:tgtEl>
                                          <p:spTgt spid="851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121"/>
                                        </p:tgtEl>
                                        <p:attrNameLst>
                                          <p:attrName>style.visibility</p:attrName>
                                        </p:attrNameLst>
                                      </p:cBhvr>
                                      <p:to>
                                        <p:strVal val="visible"/>
                                      </p:to>
                                    </p:set>
                                    <p:animEffect transition="in" filter="fade">
                                      <p:cBhvr>
                                        <p:cTn id="16" dur="2000"/>
                                        <p:tgtEl>
                                          <p:spTgt spid="851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5119"/>
                                        </p:tgtEl>
                                        <p:attrNameLst>
                                          <p:attrName>style.visibility</p:attrName>
                                        </p:attrNameLst>
                                      </p:cBhvr>
                                      <p:to>
                                        <p:strVal val="visible"/>
                                      </p:to>
                                    </p:set>
                                    <p:animEffect transition="in" filter="fade">
                                      <p:cBhvr>
                                        <p:cTn id="21" dur="2000"/>
                                        <p:tgtEl>
                                          <p:spTgt spid="851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5118"/>
                                        </p:tgtEl>
                                        <p:attrNameLst>
                                          <p:attrName>style.visibility</p:attrName>
                                        </p:attrNameLst>
                                      </p:cBhvr>
                                      <p:to>
                                        <p:strVal val="visible"/>
                                      </p:to>
                                    </p:set>
                                    <p:animEffect transition="in" filter="fade">
                                      <p:cBhvr>
                                        <p:cTn id="24" dur="2000"/>
                                        <p:tgtEl>
                                          <p:spTgt spid="851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5115"/>
                                        </p:tgtEl>
                                        <p:attrNameLst>
                                          <p:attrName>style.visibility</p:attrName>
                                        </p:attrNameLst>
                                      </p:cBhvr>
                                      <p:to>
                                        <p:strVal val="visible"/>
                                      </p:to>
                                    </p:set>
                                    <p:animEffect transition="in" filter="fade">
                                      <p:cBhvr>
                                        <p:cTn id="27" dur="2000"/>
                                        <p:tgtEl>
                                          <p:spTgt spid="851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5117"/>
                                        </p:tgtEl>
                                        <p:attrNameLst>
                                          <p:attrName>style.visibility</p:attrName>
                                        </p:attrNameLst>
                                      </p:cBhvr>
                                      <p:to>
                                        <p:strVal val="visible"/>
                                      </p:to>
                                    </p:set>
                                    <p:animEffect transition="in" filter="fade">
                                      <p:cBhvr>
                                        <p:cTn id="30" dur="2000"/>
                                        <p:tgtEl>
                                          <p:spTgt spid="851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5116"/>
                                        </p:tgtEl>
                                        <p:attrNameLst>
                                          <p:attrName>style.visibility</p:attrName>
                                        </p:attrNameLst>
                                      </p:cBhvr>
                                      <p:to>
                                        <p:strVal val="visible"/>
                                      </p:to>
                                    </p:set>
                                    <p:animEffect transition="in" filter="fade">
                                      <p:cBhvr>
                                        <p:cTn id="33" dur="2000"/>
                                        <p:tgtEl>
                                          <p:spTgt spid="851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5112"/>
                                        </p:tgtEl>
                                        <p:attrNameLst>
                                          <p:attrName>style.visibility</p:attrName>
                                        </p:attrNameLst>
                                      </p:cBhvr>
                                      <p:to>
                                        <p:strVal val="visible"/>
                                      </p:to>
                                    </p:set>
                                    <p:animEffect transition="in" filter="fade">
                                      <p:cBhvr>
                                        <p:cTn id="36" dur="2000"/>
                                        <p:tgtEl>
                                          <p:spTgt spid="851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5113"/>
                                        </p:tgtEl>
                                        <p:attrNameLst>
                                          <p:attrName>style.visibility</p:attrName>
                                        </p:attrNameLst>
                                      </p:cBhvr>
                                      <p:to>
                                        <p:strVal val="visible"/>
                                      </p:to>
                                    </p:set>
                                    <p:animEffect transition="in" filter="fade">
                                      <p:cBhvr>
                                        <p:cTn id="39" dur="2000"/>
                                        <p:tgtEl>
                                          <p:spTgt spid="851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114"/>
                                        </p:tgtEl>
                                        <p:attrNameLst>
                                          <p:attrName>style.visibility</p:attrName>
                                        </p:attrNameLst>
                                      </p:cBhvr>
                                      <p:to>
                                        <p:strVal val="visible"/>
                                      </p:to>
                                    </p:set>
                                    <p:animEffect transition="in" filter="fade">
                                      <p:cBhvr>
                                        <p:cTn id="42" dur="2000"/>
                                        <p:tgtEl>
                                          <p:spTgt spid="85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5111"/>
                                        </p:tgtEl>
                                        <p:attrNameLst>
                                          <p:attrName>style.visibility</p:attrName>
                                        </p:attrNameLst>
                                      </p:cBhvr>
                                      <p:to>
                                        <p:strVal val="visible"/>
                                      </p:to>
                                    </p:set>
                                    <p:animEffect transition="in" filter="fade">
                                      <p:cBhvr>
                                        <p:cTn id="47" dur="2000"/>
                                        <p:tgtEl>
                                          <p:spTgt spid="8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1" grpId="0"/>
      <p:bldP spid="85112" grpId="0"/>
      <p:bldP spid="85113" grpId="0"/>
      <p:bldP spid="85114" grpId="0"/>
      <p:bldP spid="85115" grpId="0"/>
      <p:bldP spid="85116" grpId="0"/>
      <p:bldP spid="85117" grpId="0"/>
      <p:bldP spid="85118" grpId="0"/>
      <p:bldP spid="85119" grpId="0"/>
      <p:bldP spid="85120" grpId="0"/>
      <p:bldP spid="85121" grpId="0"/>
      <p:bldP spid="85122" grpId="0"/>
      <p:bldP spid="85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 Problems</a:t>
            </a:r>
          </a:p>
        </p:txBody>
      </p:sp>
      <p:sp>
        <p:nvSpPr>
          <p:cNvPr id="3" name="Content Placeholder 2"/>
          <p:cNvSpPr>
            <a:spLocks noGrp="1"/>
          </p:cNvSpPr>
          <p:nvPr>
            <p:ph idx="1"/>
          </p:nvPr>
        </p:nvSpPr>
        <p:spPr/>
        <p:txBody>
          <a:bodyPr>
            <a:normAutofit/>
          </a:bodyPr>
          <a:lstStyle/>
          <a:p>
            <a:r>
              <a:rPr lang="en-US" dirty="0"/>
              <a:t>NP stands for non-deterministic polynomial time.</a:t>
            </a:r>
          </a:p>
          <a:p>
            <a:r>
              <a:rPr lang="en-US" dirty="0"/>
              <a:t>The basic premise is we could guess at a solution and then test whether we guessed right or not easily. Guessing is of course non-deterministic!</a:t>
            </a:r>
          </a:p>
          <a:p>
            <a:r>
              <a:rPr lang="en-US" dirty="0"/>
              <a:t>So, think of this as guessing in polynomial time. No guarantee that you will ever guess correctly though.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38200" y="134119"/>
            <a:ext cx="10515600" cy="741780"/>
          </a:xfrm>
        </p:spPr>
        <p:txBody>
          <a:bodyPr/>
          <a:lstStyle/>
          <a:p>
            <a:r>
              <a:rPr lang="en-US" altLang="he-IL" dirty="0"/>
              <a:t>Hamiltonian Path</a:t>
            </a:r>
          </a:p>
        </p:txBody>
      </p:sp>
      <p:sp>
        <p:nvSpPr>
          <p:cNvPr id="93187" name="Rectangle 3"/>
          <p:cNvSpPr>
            <a:spLocks noGrp="1" noChangeArrowheads="1"/>
          </p:cNvSpPr>
          <p:nvPr>
            <p:ph type="body" idx="1"/>
          </p:nvPr>
        </p:nvSpPr>
        <p:spPr>
          <a:xfrm>
            <a:off x="838200" y="1355558"/>
            <a:ext cx="6101615" cy="3582202"/>
          </a:xfrm>
        </p:spPr>
        <p:txBody>
          <a:bodyPr>
            <a:normAutofit/>
          </a:bodyPr>
          <a:lstStyle/>
          <a:p>
            <a:pPr>
              <a:buFontTx/>
              <a:buNone/>
            </a:pPr>
            <a:r>
              <a:rPr lang="en-US" altLang="he-IL" u="sng" dirty="0">
                <a:solidFill>
                  <a:schemeClr val="hlink"/>
                </a:solidFill>
              </a:rPr>
              <a:t>Instance</a:t>
            </a:r>
            <a:r>
              <a:rPr lang="en-US" altLang="he-IL" dirty="0">
                <a:solidFill>
                  <a:schemeClr val="hlink"/>
                </a:solidFill>
              </a:rPr>
              <a:t>:</a:t>
            </a:r>
            <a:r>
              <a:rPr lang="en-US" altLang="he-IL" dirty="0"/>
              <a:t> a directed graph </a:t>
            </a:r>
            <a:r>
              <a:rPr lang="en-US" altLang="he-IL" dirty="0">
                <a:solidFill>
                  <a:schemeClr val="accent1"/>
                </a:solidFill>
              </a:rPr>
              <a:t>G=(V,E)</a:t>
            </a:r>
            <a:r>
              <a:rPr lang="en-US" altLang="he-IL" dirty="0"/>
              <a:t> and start vertex </a:t>
            </a:r>
            <a:r>
              <a:rPr lang="en-US" altLang="he-IL" dirty="0" err="1">
                <a:solidFill>
                  <a:schemeClr val="accent1"/>
                </a:solidFill>
              </a:rPr>
              <a:t>s</a:t>
            </a:r>
            <a:r>
              <a:rPr lang="en-US" altLang="he-IL" dirty="0" err="1">
                <a:solidFill>
                  <a:schemeClr val="accent1"/>
                </a:solidFill>
                <a:sym typeface="Symbol" panose="05050102010706020507" pitchFamily="18" charset="2"/>
              </a:rPr>
              <a:t>V</a:t>
            </a:r>
            <a:r>
              <a:rPr lang="en-US" altLang="he-IL" dirty="0">
                <a:sym typeface="Symbol" panose="05050102010706020507" pitchFamily="18" charset="2"/>
              </a:rPr>
              <a:t>.</a:t>
            </a:r>
            <a:endParaRPr lang="en-US" altLang="he-IL" dirty="0"/>
          </a:p>
          <a:p>
            <a:pPr>
              <a:buFontTx/>
              <a:buNone/>
            </a:pPr>
            <a:r>
              <a:rPr lang="en-US" altLang="he-IL" u="sng" dirty="0">
                <a:solidFill>
                  <a:schemeClr val="hlink"/>
                </a:solidFill>
              </a:rPr>
              <a:t>Problem</a:t>
            </a:r>
            <a:r>
              <a:rPr lang="en-US" altLang="he-IL" dirty="0">
                <a:solidFill>
                  <a:schemeClr val="hlink"/>
                </a:solidFill>
              </a:rPr>
              <a:t>:</a:t>
            </a:r>
            <a:r>
              <a:rPr lang="en-US" altLang="he-IL" dirty="0"/>
              <a:t> To decide if there exists a path from </a:t>
            </a:r>
            <a:r>
              <a:rPr lang="en-US" altLang="he-IL" dirty="0">
                <a:solidFill>
                  <a:schemeClr val="accent1"/>
                </a:solidFill>
              </a:rPr>
              <a:t>s</a:t>
            </a:r>
            <a:r>
              <a:rPr lang="en-US" altLang="he-IL" dirty="0"/>
              <a:t>, which goes through each node once.</a:t>
            </a:r>
          </a:p>
          <a:p>
            <a:pPr>
              <a:buNone/>
            </a:pPr>
            <a:r>
              <a:rPr lang="en-US" altLang="he-IL" u="sng" dirty="0">
                <a:solidFill>
                  <a:schemeClr val="hlink"/>
                </a:solidFill>
              </a:rPr>
              <a:t>Hamiltonian Cycle</a:t>
            </a:r>
            <a:r>
              <a:rPr lang="en-US" altLang="he-IL" dirty="0">
                <a:solidFill>
                  <a:schemeClr val="hlink"/>
                </a:solidFill>
              </a:rPr>
              <a:t>:</a:t>
            </a:r>
            <a:r>
              <a:rPr lang="en-US" altLang="he-IL" dirty="0"/>
              <a:t> Is there a path that visits each vertex exactly once and comes back to start vertex</a:t>
            </a:r>
            <a:r>
              <a:rPr lang="en-US" altLang="he-IL" dirty="0">
                <a:sym typeface="Symbol" panose="05050102010706020507" pitchFamily="18" charset="2"/>
              </a:rPr>
              <a:t>.</a:t>
            </a:r>
            <a:endParaRPr lang="en-US" altLang="he-IL" dirty="0"/>
          </a:p>
          <a:p>
            <a:pPr>
              <a:buFontTx/>
              <a:buNone/>
            </a:pPr>
            <a:endParaRPr lang="en-US" altLang="en-US" dirty="0"/>
          </a:p>
        </p:txBody>
      </p:sp>
      <p:pic>
        <p:nvPicPr>
          <p:cNvPr id="173058" name="Picture 2" descr="Image result for hamiltonian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892" y="1997242"/>
            <a:ext cx="42195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1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Reducibility</a:t>
            </a:r>
          </a:p>
        </p:txBody>
      </p:sp>
      <p:sp>
        <p:nvSpPr>
          <p:cNvPr id="3" name="Content Placeholder 2"/>
          <p:cNvSpPr>
            <a:spLocks noGrp="1"/>
          </p:cNvSpPr>
          <p:nvPr>
            <p:ph idx="1"/>
          </p:nvPr>
        </p:nvSpPr>
        <p:spPr/>
        <p:txBody>
          <a:bodyPr/>
          <a:lstStyle/>
          <a:p>
            <a:r>
              <a:rPr lang="en-US" dirty="0"/>
              <a:t>a problem Q can be reduced to another problem Q’ if any instance of Q can be “easily rephrased” as an instance of Q’, the solution to which provides a solution to the instance of Q</a:t>
            </a:r>
          </a:p>
          <a:p>
            <a:r>
              <a:rPr lang="en-US" dirty="0"/>
              <a:t>Is a linear equation reducible to a quadratic equation?</a:t>
            </a:r>
          </a:p>
          <a:p>
            <a:pPr lvl="1"/>
            <a:r>
              <a:rPr lang="en-US" dirty="0"/>
              <a:t>Sure! Let coefficient of the square term be 0</a:t>
            </a:r>
          </a:p>
        </p:txBody>
      </p:sp>
    </p:spTree>
    <p:extLst>
      <p:ext uri="{BB962C8B-B14F-4D97-AF65-F5344CB8AC3E}">
        <p14:creationId xmlns:p14="http://schemas.microsoft.com/office/powerpoint/2010/main" val="211999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80661"/>
          </a:xfrm>
        </p:spPr>
        <p:txBody>
          <a:bodyPr/>
          <a:lstStyle/>
          <a:p>
            <a:r>
              <a:rPr lang="en-US" dirty="0"/>
              <a:t>Reduction</a:t>
            </a:r>
          </a:p>
        </p:txBody>
      </p:sp>
      <p:sp>
        <p:nvSpPr>
          <p:cNvPr id="6" name="object 3">
            <a:extLst>
              <a:ext uri="{FF2B5EF4-FFF2-40B4-BE49-F238E27FC236}">
                <a16:creationId xmlns:a16="http://schemas.microsoft.com/office/drawing/2014/main" id="{9DD53D3D-CBB1-B047-A334-087C72132CED}"/>
              </a:ext>
            </a:extLst>
          </p:cNvPr>
          <p:cNvSpPr txBox="1"/>
          <p:nvPr/>
        </p:nvSpPr>
        <p:spPr>
          <a:xfrm>
            <a:off x="838200" y="1915269"/>
            <a:ext cx="8955157" cy="3778907"/>
          </a:xfrm>
          <a:prstGeom prst="rect">
            <a:avLst/>
          </a:prstGeom>
        </p:spPr>
        <p:txBody>
          <a:bodyPr vert="horz" wrap="square" lIns="0" tIns="10085" rIns="0" bIns="0" rtlCol="0">
            <a:spAutoFit/>
          </a:bodyPr>
          <a:lstStyle/>
          <a:p>
            <a:pPr marL="314902" marR="11767" indent="-304256">
              <a:spcBef>
                <a:spcPts val="79"/>
              </a:spcBef>
              <a:buChar char="•"/>
              <a:tabLst>
                <a:tab pos="314902" algn="l"/>
                <a:tab pos="315462" algn="l"/>
              </a:tabLst>
            </a:pPr>
            <a:r>
              <a:rPr sz="2824" spc="-9" dirty="0">
                <a:cs typeface="Comic Sans MS"/>
              </a:rPr>
              <a:t>A problem R can </a:t>
            </a:r>
            <a:r>
              <a:rPr sz="2824" spc="-4" dirty="0">
                <a:cs typeface="Comic Sans MS"/>
              </a:rPr>
              <a:t>be </a:t>
            </a:r>
            <a:r>
              <a:rPr sz="2824" i="1" spc="-9" dirty="0">
                <a:cs typeface="Comic Sans MS"/>
              </a:rPr>
              <a:t>reduced </a:t>
            </a:r>
            <a:r>
              <a:rPr sz="2824" spc="-4" dirty="0">
                <a:cs typeface="Comic Sans MS"/>
              </a:rPr>
              <a:t>to another  </a:t>
            </a:r>
            <a:r>
              <a:rPr sz="2824" spc="-9" dirty="0">
                <a:cs typeface="Comic Sans MS"/>
              </a:rPr>
              <a:t>problem Q if </a:t>
            </a:r>
            <a:r>
              <a:rPr sz="2824" spc="-4" dirty="0">
                <a:cs typeface="Comic Sans MS"/>
              </a:rPr>
              <a:t>any instance of </a:t>
            </a:r>
            <a:r>
              <a:rPr sz="2824" spc="-9" dirty="0">
                <a:cs typeface="Comic Sans MS"/>
              </a:rPr>
              <a:t>R can </a:t>
            </a:r>
            <a:r>
              <a:rPr sz="2824" spc="-4" dirty="0">
                <a:cs typeface="Comic Sans MS"/>
              </a:rPr>
              <a:t>be  </a:t>
            </a:r>
            <a:r>
              <a:rPr sz="2824" spc="-9" dirty="0">
                <a:cs typeface="Comic Sans MS"/>
              </a:rPr>
              <a:t>rephrased </a:t>
            </a:r>
            <a:r>
              <a:rPr sz="2824" spc="-4" dirty="0">
                <a:cs typeface="Comic Sans MS"/>
              </a:rPr>
              <a:t>to an instance of Q, the  </a:t>
            </a:r>
            <a:r>
              <a:rPr sz="2824" spc="-9" dirty="0">
                <a:cs typeface="Comic Sans MS"/>
              </a:rPr>
              <a:t>solution </a:t>
            </a:r>
            <a:r>
              <a:rPr sz="2824" spc="-4" dirty="0">
                <a:cs typeface="Comic Sans MS"/>
              </a:rPr>
              <a:t>to </a:t>
            </a:r>
            <a:r>
              <a:rPr sz="2824" spc="-9" dirty="0">
                <a:cs typeface="Comic Sans MS"/>
              </a:rPr>
              <a:t>which provides </a:t>
            </a:r>
            <a:r>
              <a:rPr sz="2824" spc="-4" dirty="0">
                <a:cs typeface="Comic Sans MS"/>
              </a:rPr>
              <a:t>a </a:t>
            </a:r>
            <a:r>
              <a:rPr sz="2824" spc="-9" dirty="0">
                <a:cs typeface="Comic Sans MS"/>
              </a:rPr>
              <a:t>solution </a:t>
            </a:r>
            <a:r>
              <a:rPr sz="2824" spc="-4" dirty="0">
                <a:cs typeface="Comic Sans MS"/>
              </a:rPr>
              <a:t>to the  instance of</a:t>
            </a:r>
            <a:r>
              <a:rPr sz="2824" spc="9" dirty="0">
                <a:cs typeface="Comic Sans MS"/>
              </a:rPr>
              <a:t> </a:t>
            </a:r>
            <a:r>
              <a:rPr sz="2824" spc="-9" dirty="0">
                <a:cs typeface="Comic Sans MS"/>
              </a:rPr>
              <a:t>R</a:t>
            </a:r>
            <a:endParaRPr sz="2824" dirty="0">
              <a:cs typeface="Comic Sans MS"/>
            </a:endParaRPr>
          </a:p>
          <a:p>
            <a:pPr marL="414640">
              <a:spcBef>
                <a:spcPts val="609"/>
              </a:spcBef>
            </a:pPr>
            <a:r>
              <a:rPr sz="2471" dirty="0">
                <a:cs typeface="Comic Sans MS"/>
              </a:rPr>
              <a:t>– </a:t>
            </a:r>
            <a:r>
              <a:rPr sz="2471" spc="4" dirty="0">
                <a:cs typeface="Comic Sans MS"/>
              </a:rPr>
              <a:t>This </a:t>
            </a:r>
            <a:r>
              <a:rPr sz="2471" dirty="0">
                <a:cs typeface="Comic Sans MS"/>
              </a:rPr>
              <a:t>rephrasing </a:t>
            </a:r>
            <a:r>
              <a:rPr sz="2471" spc="4" dirty="0">
                <a:cs typeface="Comic Sans MS"/>
              </a:rPr>
              <a:t>is </a:t>
            </a:r>
            <a:r>
              <a:rPr sz="2471" dirty="0">
                <a:cs typeface="Comic Sans MS"/>
              </a:rPr>
              <a:t>called a</a:t>
            </a:r>
            <a:r>
              <a:rPr sz="2471" spc="35" dirty="0">
                <a:cs typeface="Comic Sans MS"/>
              </a:rPr>
              <a:t> </a:t>
            </a:r>
            <a:r>
              <a:rPr sz="2471" i="1" dirty="0">
                <a:cs typeface="Comic Sans MS"/>
              </a:rPr>
              <a:t>transformation</a:t>
            </a:r>
            <a:endParaRPr sz="2471" dirty="0">
              <a:cs typeface="Comic Sans MS"/>
            </a:endParaRPr>
          </a:p>
          <a:p>
            <a:pPr marL="314902" marR="4483" indent="-304256">
              <a:spcBef>
                <a:spcPts val="662"/>
              </a:spcBef>
              <a:buChar char="•"/>
              <a:tabLst>
                <a:tab pos="314902" algn="l"/>
                <a:tab pos="315462" algn="l"/>
              </a:tabLst>
            </a:pPr>
            <a:r>
              <a:rPr sz="2824" spc="-4" dirty="0">
                <a:cs typeface="Comic Sans MS"/>
              </a:rPr>
              <a:t>Intuitively: If </a:t>
            </a:r>
            <a:r>
              <a:rPr sz="2824" spc="-9" dirty="0">
                <a:cs typeface="Comic Sans MS"/>
              </a:rPr>
              <a:t>R reduces in polynomial time  </a:t>
            </a:r>
            <a:r>
              <a:rPr sz="2824" spc="-4" dirty="0">
                <a:cs typeface="Comic Sans MS"/>
              </a:rPr>
              <a:t>to Q, </a:t>
            </a:r>
            <a:r>
              <a:rPr sz="2824" spc="-9" dirty="0">
                <a:cs typeface="Comic Sans MS"/>
              </a:rPr>
              <a:t>R is “no </a:t>
            </a:r>
            <a:r>
              <a:rPr sz="2824" spc="-4" dirty="0">
                <a:cs typeface="Comic Sans MS"/>
              </a:rPr>
              <a:t>harder to solve” than</a:t>
            </a:r>
            <a:r>
              <a:rPr sz="2824" spc="128" dirty="0">
                <a:cs typeface="Comic Sans MS"/>
              </a:rPr>
              <a:t> </a:t>
            </a:r>
            <a:r>
              <a:rPr sz="2824" spc="-9" dirty="0">
                <a:cs typeface="Comic Sans MS"/>
              </a:rPr>
              <a:t>Q</a:t>
            </a:r>
            <a:endParaRPr sz="2824" dirty="0">
              <a:cs typeface="Comic Sans MS"/>
            </a:endParaRPr>
          </a:p>
          <a:p>
            <a:pPr marL="314902" indent="-304256">
              <a:spcBef>
                <a:spcPts val="679"/>
              </a:spcBef>
              <a:buChar char="•"/>
              <a:tabLst>
                <a:tab pos="314902" algn="l"/>
                <a:tab pos="315462" algn="l"/>
              </a:tabLst>
            </a:pPr>
            <a:r>
              <a:rPr sz="2824" spc="-9" dirty="0">
                <a:cs typeface="Comic Sans MS"/>
              </a:rPr>
              <a:t>Example: lcm(m, </a:t>
            </a:r>
            <a:r>
              <a:rPr sz="2824" spc="-4" dirty="0">
                <a:cs typeface="Comic Sans MS"/>
              </a:rPr>
              <a:t>n) = </a:t>
            </a:r>
            <a:r>
              <a:rPr sz="2824" spc="-9" dirty="0">
                <a:cs typeface="Comic Sans MS"/>
              </a:rPr>
              <a:t>m </a:t>
            </a:r>
            <a:r>
              <a:rPr sz="2824" spc="-4" dirty="0">
                <a:cs typeface="Comic Sans MS"/>
              </a:rPr>
              <a:t>* </a:t>
            </a:r>
            <a:r>
              <a:rPr sz="2824" spc="-9" dirty="0">
                <a:cs typeface="Comic Sans MS"/>
              </a:rPr>
              <a:t>n </a:t>
            </a:r>
            <a:r>
              <a:rPr sz="2824" spc="-4" dirty="0">
                <a:cs typeface="Comic Sans MS"/>
              </a:rPr>
              <a:t>/ </a:t>
            </a:r>
            <a:r>
              <a:rPr sz="2824" spc="-9" dirty="0">
                <a:cs typeface="Comic Sans MS"/>
              </a:rPr>
              <a:t>gcd(m,</a:t>
            </a:r>
            <a:r>
              <a:rPr sz="2824" spc="212" dirty="0">
                <a:cs typeface="Comic Sans MS"/>
              </a:rPr>
              <a:t> </a:t>
            </a:r>
            <a:r>
              <a:rPr sz="2824" spc="-4" dirty="0">
                <a:cs typeface="Comic Sans MS"/>
              </a:rPr>
              <a:t>n),</a:t>
            </a:r>
            <a:endParaRPr sz="2824" dirty="0">
              <a:cs typeface="Comic Sans MS"/>
            </a:endParaRPr>
          </a:p>
          <a:p>
            <a:pPr marL="314902" marR="271757" indent="123271">
              <a:spcBef>
                <a:spcPts val="675"/>
              </a:spcBef>
            </a:pPr>
            <a:r>
              <a:rPr sz="2824" spc="-9" dirty="0">
                <a:cs typeface="Comic Sans MS"/>
              </a:rPr>
              <a:t>lcm(m,n) problem is reduced </a:t>
            </a:r>
            <a:r>
              <a:rPr sz="2824" spc="-4" dirty="0">
                <a:cs typeface="Comic Sans MS"/>
              </a:rPr>
              <a:t>to </a:t>
            </a:r>
            <a:r>
              <a:rPr sz="2824" spc="-9" dirty="0">
                <a:cs typeface="Comic Sans MS"/>
              </a:rPr>
              <a:t>gcd(m, </a:t>
            </a:r>
            <a:r>
              <a:rPr sz="2824" spc="-4" dirty="0">
                <a:cs typeface="Comic Sans MS"/>
              </a:rPr>
              <a:t>n)  </a:t>
            </a:r>
            <a:r>
              <a:rPr sz="2824" spc="-9" dirty="0">
                <a:cs typeface="Comic Sans MS"/>
              </a:rPr>
              <a:t>problem</a:t>
            </a:r>
            <a:endParaRPr sz="2824" dirty="0">
              <a:cs typeface="Comic Sans MS"/>
            </a:endParaRPr>
          </a:p>
        </p:txBody>
      </p:sp>
    </p:spTree>
    <p:extLst>
      <p:ext uri="{BB962C8B-B14F-4D97-AF65-F5344CB8AC3E}">
        <p14:creationId xmlns:p14="http://schemas.microsoft.com/office/powerpoint/2010/main" val="2180557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 \le_p L \text{ for every } L' \in NP$&#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1 \le_p L_2$&#10;&#10;&#10;\end{document}"/>
  <p:tag name="IGUANATEXSIZE" val="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32840</TotalTime>
  <Words>2418</Words>
  <Application>Microsoft Macintosh PowerPoint</Application>
  <PresentationFormat>Widescreen</PresentationFormat>
  <Paragraphs>308</Paragraphs>
  <Slides>37</Slides>
  <Notes>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51" baseType="lpstr">
      <vt:lpstr>Arial</vt:lpstr>
      <vt:lpstr>Avenir Light</vt:lpstr>
      <vt:lpstr>Calibri</vt:lpstr>
      <vt:lpstr>Calibri Light</vt:lpstr>
      <vt:lpstr>Courier New</vt:lpstr>
      <vt:lpstr>Helvetica</vt:lpstr>
      <vt:lpstr>Palatino</vt:lpstr>
      <vt:lpstr>StarSymbol</vt:lpstr>
      <vt:lpstr>Times New Roman</vt:lpstr>
      <vt:lpstr>Wingdings</vt:lpstr>
      <vt:lpstr>Zapf Dingbats</vt:lpstr>
      <vt:lpstr>1_Office Theme</vt:lpstr>
      <vt:lpstr>Custom Design</vt:lpstr>
      <vt:lpstr>Document</vt:lpstr>
      <vt:lpstr>P, NP, and NP-Complete</vt:lpstr>
      <vt:lpstr>Polynomial Time</vt:lpstr>
      <vt:lpstr>The class P</vt:lpstr>
      <vt:lpstr>Hard Problems</vt:lpstr>
      <vt:lpstr>Circuit-SAT</vt:lpstr>
      <vt:lpstr>NP Problems</vt:lpstr>
      <vt:lpstr>Hamiltonian Path</vt:lpstr>
      <vt:lpstr>Reducibility</vt:lpstr>
      <vt:lpstr>Reduction</vt:lpstr>
      <vt:lpstr>Polynomial Time Reductions</vt:lpstr>
      <vt:lpstr>NP-hard</vt:lpstr>
      <vt:lpstr>NP-Complete</vt:lpstr>
      <vt:lpstr>NP Complete problems/languages</vt:lpstr>
      <vt:lpstr>NP-Complete</vt:lpstr>
      <vt:lpstr>P is a subset of NP</vt:lpstr>
      <vt:lpstr>P, NP, NP-Hard</vt:lpstr>
      <vt:lpstr>Amusing analogy  (thanks to lecture notes at University of Utah)</vt:lpstr>
      <vt:lpstr>The Traveling Salesman Problem</vt:lpstr>
      <vt:lpstr>The Traveling Salesman</vt:lpstr>
      <vt:lpstr>Bike Tour</vt:lpstr>
      <vt:lpstr>Optimal Tour</vt:lpstr>
      <vt:lpstr>Increasing the Number of Cities</vt:lpstr>
      <vt:lpstr>PowerPoint Presentation</vt:lpstr>
      <vt:lpstr>15,112 Cities in Germany </vt:lpstr>
      <vt:lpstr>24,978 cities in Sweden</vt:lpstr>
      <vt:lpstr>71009 in China</vt:lpstr>
      <vt:lpstr>1,904,711 Cities in the World</vt:lpstr>
      <vt:lpstr>Real-Life Applications</vt:lpstr>
      <vt:lpstr>Exhaustive Search</vt:lpstr>
      <vt:lpstr>Exhaustive Search Algorithm</vt:lpstr>
      <vt:lpstr>TSP</vt:lpstr>
      <vt:lpstr>Examples</vt:lpstr>
      <vt:lpstr>Analysis of our Exhaustive Search Algorithm</vt:lpstr>
      <vt:lpstr>Too Many Tours</vt:lpstr>
      <vt:lpstr>How bad is exponential time?</vt:lpstr>
      <vt:lpstr>Time Complexity of TSP (n = number of vertices)</vt:lpstr>
      <vt:lpstr>Time Complexity of TSP (n = number of vertices)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Microsoft Office User</cp:lastModifiedBy>
  <cp:revision>2276</cp:revision>
  <dcterms:created xsi:type="dcterms:W3CDTF">2018-02-18T09:06:46Z</dcterms:created>
  <dcterms:modified xsi:type="dcterms:W3CDTF">2022-08-21T19:55:10Z</dcterms:modified>
</cp:coreProperties>
</file>